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2"/>
    <p:sldId id="286" r:id="rId3"/>
    <p:sldId id="287" r:id="rId4"/>
    <p:sldId id="288" r:id="rId5"/>
    <p:sldId id="289" r:id="rId6"/>
    <p:sldId id="290" r:id="rId7"/>
    <p:sldId id="291" r:id="rId8"/>
    <p:sldId id="260" r:id="rId9"/>
    <p:sldId id="261" r:id="rId10"/>
    <p:sldId id="262" r:id="rId11"/>
    <p:sldId id="263" r:id="rId12"/>
    <p:sldId id="264" r:id="rId13"/>
    <p:sldId id="265" r:id="rId14"/>
    <p:sldId id="266" r:id="rId15"/>
    <p:sldId id="267" r:id="rId16"/>
    <p:sldId id="276" r:id="rId17"/>
    <p:sldId id="277" r:id="rId18"/>
    <p:sldId id="278" r:id="rId19"/>
    <p:sldId id="279" r:id="rId20"/>
  </p:sldIdLst>
  <p:sldSz cx="18288000" cy="10287000"/>
  <p:notesSz cx="6858000" cy="9144000"/>
  <p:embeddedFontLst>
    <p:embeddedFont>
      <p:font typeface="Sigmar One" charset="0"/>
      <p:regular r:id="rId21"/>
    </p:embeddedFont>
    <p:embeddedFont>
      <p:font typeface="Sansita Bold" charset="0"/>
      <p:regular r:id="rId22"/>
    </p:embeddedFont>
    <p:embeddedFont>
      <p:font typeface="Calibri" pitchFamily="34" charset="0"/>
      <p:regular r:id="rId23"/>
      <p:bold r:id="rId24"/>
      <p:italic r:id="rId25"/>
      <p:boldItalic r:id="rId26"/>
    </p:embeddedFont>
    <p:embeddedFont>
      <p:font typeface="Sriracha" charset="-3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sv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5067300" cy="1237644"/>
            <a:chOff x="1028700" y="1028700"/>
            <a:chExt cx="50673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48304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Quản lý dữ liệu y tế</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5" name="Rectangle 14"/>
          <p:cNvSpPr/>
          <p:nvPr/>
        </p:nvSpPr>
        <p:spPr>
          <a:xfrm>
            <a:off x="228600" y="3520440"/>
            <a:ext cx="9144000" cy="2677656"/>
          </a:xfrm>
          <a:prstGeom prst="rect">
            <a:avLst/>
          </a:prstGeom>
        </p:spPr>
        <p:txBody>
          <a:bodyPr>
            <a:spAutoFit/>
          </a:bodyPr>
          <a:lstStyle/>
          <a:p>
            <a:r>
              <a:rPr lang="vi-VN" sz="2800" b="1">
                <a:latin typeface="Sriracha" charset="-34"/>
                <a:cs typeface="Sriracha" charset="-34"/>
              </a:rPr>
              <a:t>Tạo và duy trì hồ sơ bệnh án điện tử: </a:t>
            </a:r>
            <a:r>
              <a:rPr lang="vi-VN" sz="2800">
                <a:latin typeface="Sriracha" charset="-34"/>
                <a:cs typeface="Sriracha" charset="-34"/>
              </a:rPr>
              <a:t>AI có thể hỗ trợ trong việc tạo và duy trì hồ sơ bệnh án điện tử (EHR) bằng cách tự động cập nhật thông tin, ghi chú và kết quả xét nghiệm. Điều này giúp tạo ra các hồ sơ chính xác và đầy đủ, cũng như tăng cường tính toàn vẹn của dữ liệu y tế.</a:t>
            </a:r>
            <a:endParaRPr lang="en-US" sz="2800">
              <a:latin typeface="Sriracha" charset="-34"/>
              <a:cs typeface="Sriracha" charset="-34"/>
            </a:endParaRPr>
          </a:p>
        </p:txBody>
      </p:sp>
      <p:pic>
        <p:nvPicPr>
          <p:cNvPr id="1026" name="Picture 2" descr="https://lh7-us.googleusercontent.com/cameOZ8-K0m1EHZ98qXdf-9P9tMWpeonhRKpuAmeVbuY7sOHAn6s4hEkIlOD4nO_aQbXCYxj6EKWnzJmDIwnH5o8V_5MEENBD8vhby_DqZZuK7IVIZpg6qR6cF87z7bCaGUP050uCtttx0N9w_926w=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228418"/>
            <a:ext cx="9001125" cy="10058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438D4ACD-34F4-6AD4-9BAF-780E8C6FDE08}"/>
              </a:ext>
            </a:extLst>
          </p:cNvPr>
          <p:cNvGrpSpPr/>
          <p:nvPr/>
        </p:nvGrpSpPr>
        <p:grpSpPr>
          <a:xfrm>
            <a:off x="1137552" y="1165447"/>
            <a:ext cx="1897201" cy="616861"/>
            <a:chOff x="1137552" y="1165447"/>
            <a:chExt cx="1897201" cy="616861"/>
          </a:xfrm>
        </p:grpSpPr>
        <p:grpSp>
          <p:nvGrpSpPr>
            <p:cNvPr id="2" name="Group 2"/>
            <p:cNvGrpSpPr/>
            <p:nvPr/>
          </p:nvGrpSpPr>
          <p:grpSpPr>
            <a:xfrm>
              <a:off x="1137552" y="1165447"/>
              <a:ext cx="1310612" cy="616861"/>
              <a:chOff x="0" y="0"/>
              <a:chExt cx="225406" cy="106091"/>
            </a:xfrm>
          </p:grpSpPr>
          <p:sp>
            <p:nvSpPr>
              <p:cNvPr id="3" name="Freeform 3"/>
              <p:cNvSpPr/>
              <p:nvPr/>
            </p:nvSpPr>
            <p:spPr>
              <a:xfrm>
                <a:off x="0" y="0"/>
                <a:ext cx="225406" cy="106091"/>
              </a:xfrm>
              <a:custGeom>
                <a:avLst/>
                <a:gdLst/>
                <a:ahLst/>
                <a:cxnLst/>
                <a:rect l="l" t="t" r="r" b="b"/>
                <a:pathLst>
                  <a:path w="225406" h="106091">
                    <a:moveTo>
                      <a:pt x="0" y="0"/>
                    </a:moveTo>
                    <a:lnTo>
                      <a:pt x="225406" y="0"/>
                    </a:lnTo>
                    <a:lnTo>
                      <a:pt x="225406" y="106091"/>
                    </a:lnTo>
                    <a:lnTo>
                      <a:pt x="0" y="106091"/>
                    </a:lnTo>
                    <a:close/>
                  </a:path>
                </a:pathLst>
              </a:custGeom>
              <a:solidFill>
                <a:srgbClr val="DF4D17"/>
              </a:solidFill>
            </p:spPr>
          </p:sp>
          <p:sp>
            <p:nvSpPr>
              <p:cNvPr id="4" name="TextBox 4"/>
              <p:cNvSpPr txBox="1"/>
              <p:nvPr/>
            </p:nvSpPr>
            <p:spPr>
              <a:xfrm>
                <a:off x="0" y="-57150"/>
                <a:ext cx="225406" cy="163241"/>
              </a:xfrm>
              <a:prstGeom prst="rect">
                <a:avLst/>
              </a:prstGeom>
            </p:spPr>
            <p:txBody>
              <a:bodyPr lIns="50800" tIns="50800" rIns="50800" bIns="50800" rtlCol="0" anchor="ctr"/>
              <a:lstStyle/>
              <a:p>
                <a:pPr algn="ctr">
                  <a:lnSpc>
                    <a:spcPts val="4479"/>
                  </a:lnSpc>
                </a:pPr>
                <a:endParaRPr/>
              </a:p>
            </p:txBody>
          </p:sp>
        </p:grpSp>
        <p:grpSp>
          <p:nvGrpSpPr>
            <p:cNvPr id="5" name="Group 5"/>
            <p:cNvGrpSpPr/>
            <p:nvPr/>
          </p:nvGrpSpPr>
          <p:grpSpPr>
            <a:xfrm>
              <a:off x="1861576" y="1165447"/>
              <a:ext cx="1173177" cy="616861"/>
              <a:chOff x="0" y="0"/>
              <a:chExt cx="201769" cy="106091"/>
            </a:xfrm>
          </p:grpSpPr>
          <p:sp>
            <p:nvSpPr>
              <p:cNvPr id="6" name="Freeform 6"/>
              <p:cNvSpPr/>
              <p:nvPr/>
            </p:nvSpPr>
            <p:spPr>
              <a:xfrm>
                <a:off x="0" y="0"/>
                <a:ext cx="201769" cy="106091"/>
              </a:xfrm>
              <a:custGeom>
                <a:avLst/>
                <a:gdLst/>
                <a:ahLst/>
                <a:cxnLst/>
                <a:rect l="l" t="t" r="r" b="b"/>
                <a:pathLst>
                  <a:path w="201769" h="106091">
                    <a:moveTo>
                      <a:pt x="100884" y="0"/>
                    </a:moveTo>
                    <a:lnTo>
                      <a:pt x="201769" y="106091"/>
                    </a:lnTo>
                    <a:lnTo>
                      <a:pt x="0" y="106091"/>
                    </a:lnTo>
                    <a:lnTo>
                      <a:pt x="100884" y="0"/>
                    </a:lnTo>
                    <a:close/>
                  </a:path>
                </a:pathLst>
              </a:custGeom>
              <a:solidFill>
                <a:srgbClr val="DF4D17"/>
              </a:solidFill>
            </p:spPr>
          </p:sp>
          <p:sp>
            <p:nvSpPr>
              <p:cNvPr id="7" name="TextBox 7"/>
              <p:cNvSpPr txBox="1"/>
              <p:nvPr/>
            </p:nvSpPr>
            <p:spPr>
              <a:xfrm>
                <a:off x="31526" y="-7893"/>
                <a:ext cx="138716" cy="106407"/>
              </a:xfrm>
              <a:prstGeom prst="rect">
                <a:avLst/>
              </a:prstGeom>
            </p:spPr>
            <p:txBody>
              <a:bodyPr lIns="50800" tIns="50800" rIns="50800" bIns="50800" rtlCol="0" anchor="ctr"/>
              <a:lstStyle/>
              <a:p>
                <a:pPr algn="ctr">
                  <a:lnSpc>
                    <a:spcPts val="4479"/>
                  </a:lnSpc>
                </a:pPr>
                <a:endParaRPr/>
              </a:p>
            </p:txBody>
          </p:sp>
        </p:grpSp>
      </p:grpSp>
      <p:sp>
        <p:nvSpPr>
          <p:cNvPr id="8" name="Freeform 8"/>
          <p:cNvSpPr/>
          <p:nvPr/>
        </p:nvSpPr>
        <p:spPr>
          <a:xfrm>
            <a:off x="7202869" y="1866902"/>
            <a:ext cx="9326628" cy="6213924"/>
          </a:xfrm>
          <a:custGeom>
            <a:avLst/>
            <a:gdLst/>
            <a:ahLst/>
            <a:cxnLst/>
            <a:rect l="l" t="t" r="r" b="b"/>
            <a:pathLst>
              <a:path w="9326628" h="6213924">
                <a:moveTo>
                  <a:pt x="0" y="0"/>
                </a:moveTo>
                <a:lnTo>
                  <a:pt x="9326629" y="0"/>
                </a:lnTo>
                <a:lnTo>
                  <a:pt x="9326629" y="6213924"/>
                </a:lnTo>
                <a:lnTo>
                  <a:pt x="0" y="6213924"/>
                </a:lnTo>
                <a:lnTo>
                  <a:pt x="0" y="0"/>
                </a:lnTo>
                <a:close/>
              </a:path>
            </a:pathLst>
          </a:custGeom>
          <a:blipFill>
            <a:blip r:embed="rId2"/>
            <a:stretch>
              <a:fillRect/>
            </a:stretch>
          </a:blipFill>
        </p:spPr>
      </p:sp>
      <p:sp>
        <p:nvSpPr>
          <p:cNvPr id="9" name="TextBox 9"/>
          <p:cNvSpPr txBox="1"/>
          <p:nvPr/>
        </p:nvSpPr>
        <p:spPr>
          <a:xfrm>
            <a:off x="1097418" y="1185629"/>
            <a:ext cx="1528316" cy="681274"/>
          </a:xfrm>
          <a:prstGeom prst="rect">
            <a:avLst/>
          </a:prstGeom>
        </p:spPr>
        <p:txBody>
          <a:bodyPr lIns="0" tIns="0" rIns="0" bIns="0" rtlCol="0" anchor="t">
            <a:spAutoFit/>
          </a:bodyPr>
          <a:lstStyle/>
          <a:p>
            <a:pPr algn="ctr">
              <a:lnSpc>
                <a:spcPts val="5160"/>
              </a:lnSpc>
            </a:pPr>
            <a:r>
              <a:rPr lang="en-US" sz="5160">
                <a:solidFill>
                  <a:srgbClr val="FFFFFF"/>
                </a:solidFill>
                <a:latin typeface="Sigmar One"/>
              </a:rPr>
              <a:t>2</a:t>
            </a:r>
          </a:p>
        </p:txBody>
      </p:sp>
      <p:sp>
        <p:nvSpPr>
          <p:cNvPr id="10" name="TextBox 10"/>
          <p:cNvSpPr txBox="1"/>
          <p:nvPr/>
        </p:nvSpPr>
        <p:spPr>
          <a:xfrm>
            <a:off x="1137552" y="2336797"/>
            <a:ext cx="5949048" cy="4681282"/>
          </a:xfrm>
          <a:prstGeom prst="rect">
            <a:avLst/>
          </a:prstGeom>
        </p:spPr>
        <p:txBody>
          <a:bodyPr wrap="square" lIns="0" tIns="0" rIns="0" bIns="0" rtlCol="0" anchor="t">
            <a:spAutoFit/>
          </a:bodyPr>
          <a:lstStyle/>
          <a:p>
            <a:pPr>
              <a:lnSpc>
                <a:spcPts val="12599"/>
              </a:lnSpc>
            </a:pPr>
            <a:r>
              <a:rPr lang="en-US" sz="8999" b="1" dirty="0">
                <a:solidFill>
                  <a:srgbClr val="DF4D17"/>
                </a:solidFill>
                <a:latin typeface="Sansita Bold" panose="020B0604020202020204" charset="0"/>
              </a:rPr>
              <a:t>PHÂN TÍCH </a:t>
            </a:r>
          </a:p>
          <a:p>
            <a:pPr>
              <a:lnSpc>
                <a:spcPts val="12599"/>
              </a:lnSpc>
            </a:pPr>
            <a:r>
              <a:rPr lang="en-US" sz="8999" b="1" dirty="0">
                <a:solidFill>
                  <a:srgbClr val="DF4D17"/>
                </a:solidFill>
                <a:latin typeface="Sansita Bold" panose="020B0604020202020204" charset="0"/>
              </a:rPr>
              <a:t>THIẾT KẾ</a:t>
            </a:r>
          </a:p>
          <a:p>
            <a:pPr>
              <a:lnSpc>
                <a:spcPts val="12599"/>
              </a:lnSpc>
              <a:spcBef>
                <a:spcPct val="0"/>
              </a:spcBef>
            </a:pPr>
            <a:r>
              <a:rPr lang="en-US" sz="8999" b="1" dirty="0">
                <a:solidFill>
                  <a:srgbClr val="DF4D17"/>
                </a:solidFill>
                <a:latin typeface="Sansita Bold" panose="020B0604020202020204" charset="0"/>
              </a:rPr>
              <a:t> HỆ THỐNG</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2400305" y="-873366"/>
            <a:ext cx="9220832" cy="92208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C376">
                <a:alpha val="47843"/>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19636" y="-9525"/>
            <a:ext cx="16077889" cy="237944"/>
            <a:chOff x="0" y="0"/>
            <a:chExt cx="4234506" cy="62668"/>
          </a:xfrm>
        </p:grpSpPr>
        <p:sp>
          <p:nvSpPr>
            <p:cNvPr id="6"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7"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440215" y="228419"/>
            <a:ext cx="84419" cy="10058581"/>
            <a:chOff x="0" y="0"/>
            <a:chExt cx="22234" cy="2649174"/>
          </a:xfrm>
        </p:grpSpPr>
        <p:sp>
          <p:nvSpPr>
            <p:cNvPr id="9" name="Freeform 9"/>
            <p:cNvSpPr/>
            <p:nvPr/>
          </p:nvSpPr>
          <p:spPr>
            <a:xfrm>
              <a:off x="0" y="0"/>
              <a:ext cx="22234" cy="2649174"/>
            </a:xfrm>
            <a:custGeom>
              <a:avLst/>
              <a:gdLst/>
              <a:ahLst/>
              <a:cxnLst/>
              <a:rect l="l" t="t" r="r" b="b"/>
              <a:pathLst>
                <a:path w="22234" h="2649174">
                  <a:moveTo>
                    <a:pt x="0" y="0"/>
                  </a:moveTo>
                  <a:lnTo>
                    <a:pt x="22234" y="0"/>
                  </a:lnTo>
                  <a:lnTo>
                    <a:pt x="22234" y="2649174"/>
                  </a:lnTo>
                  <a:lnTo>
                    <a:pt x="0" y="2649174"/>
                  </a:lnTo>
                  <a:close/>
                </a:path>
              </a:pathLst>
            </a:custGeom>
            <a:solidFill>
              <a:srgbClr val="333333">
                <a:alpha val="49804"/>
              </a:srgbClr>
            </a:solidFill>
          </p:spPr>
        </p:sp>
        <p:sp>
          <p:nvSpPr>
            <p:cNvPr id="10" name="TextBox 10"/>
            <p:cNvSpPr txBox="1"/>
            <p:nvPr/>
          </p:nvSpPr>
          <p:spPr>
            <a:xfrm>
              <a:off x="0" y="-38100"/>
              <a:ext cx="22234" cy="268727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43303" y="228419"/>
            <a:ext cx="84419" cy="10058581"/>
            <a:chOff x="0" y="0"/>
            <a:chExt cx="22234" cy="2649174"/>
          </a:xfrm>
        </p:grpSpPr>
        <p:sp>
          <p:nvSpPr>
            <p:cNvPr id="12" name="Freeform 12"/>
            <p:cNvSpPr/>
            <p:nvPr/>
          </p:nvSpPr>
          <p:spPr>
            <a:xfrm>
              <a:off x="0" y="0"/>
              <a:ext cx="22234" cy="2649174"/>
            </a:xfrm>
            <a:custGeom>
              <a:avLst/>
              <a:gdLst/>
              <a:ahLst/>
              <a:cxnLst/>
              <a:rect l="l" t="t" r="r" b="b"/>
              <a:pathLst>
                <a:path w="22234" h="2649174">
                  <a:moveTo>
                    <a:pt x="0" y="0"/>
                  </a:moveTo>
                  <a:lnTo>
                    <a:pt x="22234" y="0"/>
                  </a:lnTo>
                  <a:lnTo>
                    <a:pt x="22234" y="2649174"/>
                  </a:lnTo>
                  <a:lnTo>
                    <a:pt x="0" y="2649174"/>
                  </a:lnTo>
                  <a:close/>
                </a:path>
              </a:pathLst>
            </a:custGeom>
            <a:solidFill>
              <a:srgbClr val="333333">
                <a:alpha val="40000"/>
              </a:srgbClr>
            </a:solidFill>
          </p:spPr>
        </p:sp>
        <p:sp>
          <p:nvSpPr>
            <p:cNvPr id="13" name="TextBox 13"/>
            <p:cNvSpPr txBox="1"/>
            <p:nvPr/>
          </p:nvSpPr>
          <p:spPr>
            <a:xfrm>
              <a:off x="0" y="-38100"/>
              <a:ext cx="22234" cy="268727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019666" y="1755703"/>
            <a:ext cx="1009935" cy="10099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26718" y="2089220"/>
            <a:ext cx="5978723" cy="3124210"/>
          </a:xfrm>
          <a:prstGeom prst="rect">
            <a:avLst/>
          </a:prstGeom>
        </p:spPr>
        <p:txBody>
          <a:bodyPr lIns="0" tIns="0" rIns="0" bIns="0" rtlCol="0" anchor="t">
            <a:spAutoFit/>
          </a:bodyPr>
          <a:lstStyle/>
          <a:p>
            <a:pPr>
              <a:lnSpc>
                <a:spcPts val="12599"/>
              </a:lnSpc>
            </a:pPr>
            <a:r>
              <a:rPr lang="en-US" sz="8999" dirty="0">
                <a:solidFill>
                  <a:srgbClr val="0B0270"/>
                </a:solidFill>
                <a:latin typeface="Sansita Bold"/>
              </a:rPr>
              <a:t>CÁC CHỨC</a:t>
            </a:r>
          </a:p>
          <a:p>
            <a:pPr>
              <a:lnSpc>
                <a:spcPts val="12599"/>
              </a:lnSpc>
              <a:spcBef>
                <a:spcPct val="0"/>
              </a:spcBef>
            </a:pPr>
            <a:r>
              <a:rPr lang="en-US" sz="8999" dirty="0">
                <a:solidFill>
                  <a:srgbClr val="0B0270"/>
                </a:solidFill>
                <a:latin typeface="Sansita Bold"/>
              </a:rPr>
              <a:t>NĂNG CHÍNH</a:t>
            </a:r>
          </a:p>
        </p:txBody>
      </p:sp>
      <p:grpSp>
        <p:nvGrpSpPr>
          <p:cNvPr id="18" name="Group 18"/>
          <p:cNvGrpSpPr/>
          <p:nvPr/>
        </p:nvGrpSpPr>
        <p:grpSpPr>
          <a:xfrm>
            <a:off x="7019666" y="4638532"/>
            <a:ext cx="1009935" cy="100993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019666" y="7581040"/>
            <a:ext cx="1009935" cy="100993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2422754" y="1755703"/>
            <a:ext cx="1009935" cy="100993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2422754" y="4638532"/>
            <a:ext cx="1009935" cy="100993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2422754" y="7524893"/>
            <a:ext cx="1009935" cy="100993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4D17"/>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655738" y="1943100"/>
            <a:ext cx="1737792" cy="779487"/>
          </a:xfrm>
          <a:prstGeom prst="rect">
            <a:avLst/>
          </a:prstGeom>
        </p:spPr>
        <p:txBody>
          <a:bodyPr lIns="0" tIns="0" rIns="0" bIns="0" rtlCol="0" anchor="t">
            <a:spAutoFit/>
          </a:bodyPr>
          <a:lstStyle/>
          <a:p>
            <a:pPr algn="ctr">
              <a:lnSpc>
                <a:spcPts val="5867"/>
              </a:lnSpc>
            </a:pPr>
            <a:r>
              <a:rPr lang="en-US" sz="5867" dirty="0">
                <a:solidFill>
                  <a:srgbClr val="FFFFFF"/>
                </a:solidFill>
                <a:latin typeface="Sigmar One"/>
              </a:rPr>
              <a:t>1</a:t>
            </a:r>
          </a:p>
        </p:txBody>
      </p:sp>
      <p:sp>
        <p:nvSpPr>
          <p:cNvPr id="34" name="TextBox 34"/>
          <p:cNvSpPr txBox="1"/>
          <p:nvPr/>
        </p:nvSpPr>
        <p:spPr>
          <a:xfrm>
            <a:off x="6438438" y="4762500"/>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2</a:t>
            </a:r>
          </a:p>
        </p:txBody>
      </p:sp>
      <p:sp>
        <p:nvSpPr>
          <p:cNvPr id="35" name="TextBox 35"/>
          <p:cNvSpPr txBox="1"/>
          <p:nvPr/>
        </p:nvSpPr>
        <p:spPr>
          <a:xfrm>
            <a:off x="6438438" y="766473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3</a:t>
            </a:r>
          </a:p>
        </p:txBody>
      </p:sp>
      <p:sp>
        <p:nvSpPr>
          <p:cNvPr id="36" name="TextBox 36"/>
          <p:cNvSpPr txBox="1"/>
          <p:nvPr/>
        </p:nvSpPr>
        <p:spPr>
          <a:xfrm>
            <a:off x="11841526" y="187353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4</a:t>
            </a:r>
          </a:p>
        </p:txBody>
      </p:sp>
      <p:sp>
        <p:nvSpPr>
          <p:cNvPr id="37" name="TextBox 37"/>
          <p:cNvSpPr txBox="1"/>
          <p:nvPr/>
        </p:nvSpPr>
        <p:spPr>
          <a:xfrm>
            <a:off x="11841526" y="476913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5</a:t>
            </a:r>
          </a:p>
        </p:txBody>
      </p:sp>
      <p:sp>
        <p:nvSpPr>
          <p:cNvPr id="38" name="TextBox 38"/>
          <p:cNvSpPr txBox="1"/>
          <p:nvPr/>
        </p:nvSpPr>
        <p:spPr>
          <a:xfrm>
            <a:off x="11811000" y="766473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6</a:t>
            </a:r>
          </a:p>
        </p:txBody>
      </p:sp>
      <p:sp>
        <p:nvSpPr>
          <p:cNvPr id="39" name="TextBox 39"/>
          <p:cNvSpPr txBox="1"/>
          <p:nvPr/>
        </p:nvSpPr>
        <p:spPr>
          <a:xfrm>
            <a:off x="8264696" y="1919537"/>
            <a:ext cx="3341736" cy="606066"/>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Đăng</a:t>
            </a:r>
            <a:r>
              <a:rPr lang="en-US" sz="3514" dirty="0">
                <a:solidFill>
                  <a:srgbClr val="000000"/>
                </a:solidFill>
                <a:latin typeface="Sriracha"/>
              </a:rPr>
              <a:t> </a:t>
            </a:r>
            <a:r>
              <a:rPr lang="en-US" sz="3514" dirty="0" err="1">
                <a:solidFill>
                  <a:srgbClr val="000000"/>
                </a:solidFill>
                <a:latin typeface="Sriracha"/>
              </a:rPr>
              <a:t>ký</a:t>
            </a:r>
            <a:endParaRPr lang="en-US" sz="3514" dirty="0">
              <a:solidFill>
                <a:srgbClr val="000000"/>
              </a:solidFill>
              <a:latin typeface="Sriracha"/>
            </a:endParaRPr>
          </a:p>
        </p:txBody>
      </p:sp>
      <p:sp>
        <p:nvSpPr>
          <p:cNvPr id="40" name="TextBox 40"/>
          <p:cNvSpPr txBox="1"/>
          <p:nvPr/>
        </p:nvSpPr>
        <p:spPr>
          <a:xfrm>
            <a:off x="8229626" y="4802367"/>
            <a:ext cx="3341736" cy="606066"/>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Đăng</a:t>
            </a:r>
            <a:r>
              <a:rPr lang="en-US" sz="3514" dirty="0">
                <a:solidFill>
                  <a:srgbClr val="000000"/>
                </a:solidFill>
                <a:latin typeface="Sriracha"/>
              </a:rPr>
              <a:t> </a:t>
            </a:r>
            <a:r>
              <a:rPr lang="en-US" sz="3514" dirty="0" err="1">
                <a:solidFill>
                  <a:srgbClr val="000000"/>
                </a:solidFill>
                <a:latin typeface="Sriracha"/>
              </a:rPr>
              <a:t>nhập</a:t>
            </a:r>
            <a:endParaRPr lang="en-US" sz="3514" dirty="0">
              <a:solidFill>
                <a:srgbClr val="000000"/>
              </a:solidFill>
              <a:latin typeface="Sriracha"/>
            </a:endParaRPr>
          </a:p>
        </p:txBody>
      </p:sp>
      <p:sp>
        <p:nvSpPr>
          <p:cNvPr id="41" name="TextBox 41"/>
          <p:cNvSpPr txBox="1"/>
          <p:nvPr/>
        </p:nvSpPr>
        <p:spPr>
          <a:xfrm>
            <a:off x="8229626" y="7458218"/>
            <a:ext cx="3341736" cy="1844316"/>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Thêm</a:t>
            </a:r>
            <a:r>
              <a:rPr lang="en-US" sz="3514" dirty="0">
                <a:solidFill>
                  <a:srgbClr val="000000"/>
                </a:solidFill>
                <a:latin typeface="Sriracha"/>
              </a:rPr>
              <a:t> </a:t>
            </a:r>
            <a:r>
              <a:rPr lang="en-US" sz="3514" dirty="0" err="1">
                <a:solidFill>
                  <a:srgbClr val="000000"/>
                </a:solidFill>
                <a:latin typeface="Sriracha"/>
              </a:rPr>
              <a:t>đợt</a:t>
            </a:r>
            <a:r>
              <a:rPr lang="en-US" sz="3514" dirty="0">
                <a:solidFill>
                  <a:srgbClr val="000000"/>
                </a:solidFill>
                <a:latin typeface="Sriracha"/>
              </a:rPr>
              <a:t> </a:t>
            </a:r>
            <a:r>
              <a:rPr lang="en-US" sz="3514" dirty="0" err="1">
                <a:solidFill>
                  <a:srgbClr val="000000"/>
                </a:solidFill>
                <a:latin typeface="Sriracha"/>
              </a:rPr>
              <a:t>thực</a:t>
            </a:r>
            <a:r>
              <a:rPr lang="en-US" sz="3514" dirty="0">
                <a:solidFill>
                  <a:srgbClr val="000000"/>
                </a:solidFill>
                <a:latin typeface="Sriracha"/>
              </a:rPr>
              <a:t> </a:t>
            </a:r>
            <a:r>
              <a:rPr lang="en-US" sz="3514" dirty="0" err="1">
                <a:solidFill>
                  <a:srgbClr val="000000"/>
                </a:solidFill>
                <a:latin typeface="Sriracha"/>
              </a:rPr>
              <a:t>tập</a:t>
            </a:r>
            <a:r>
              <a:rPr lang="en-US" sz="3514" dirty="0">
                <a:solidFill>
                  <a:srgbClr val="000000"/>
                </a:solidFill>
                <a:latin typeface="Sriracha"/>
              </a:rPr>
              <a:t> &amp; </a:t>
            </a:r>
            <a:r>
              <a:rPr lang="en-US" sz="3514" dirty="0" err="1">
                <a:solidFill>
                  <a:srgbClr val="000000"/>
                </a:solidFill>
                <a:latin typeface="Sriracha"/>
              </a:rPr>
              <a:t>công</a:t>
            </a:r>
            <a:r>
              <a:rPr lang="en-US" sz="3514" dirty="0">
                <a:solidFill>
                  <a:srgbClr val="000000"/>
                </a:solidFill>
                <a:latin typeface="Sriracha"/>
              </a:rPr>
              <a:t> </a:t>
            </a:r>
            <a:r>
              <a:rPr lang="en-US" sz="3514" dirty="0" err="1">
                <a:solidFill>
                  <a:srgbClr val="000000"/>
                </a:solidFill>
                <a:latin typeface="Sriracha"/>
              </a:rPr>
              <a:t>việc</a:t>
            </a:r>
            <a:r>
              <a:rPr lang="en-US" sz="3514" dirty="0">
                <a:solidFill>
                  <a:srgbClr val="000000"/>
                </a:solidFill>
                <a:latin typeface="Sriracha"/>
              </a:rPr>
              <a:t> </a:t>
            </a:r>
            <a:r>
              <a:rPr lang="en-US" sz="3514" dirty="0" err="1">
                <a:solidFill>
                  <a:srgbClr val="000000"/>
                </a:solidFill>
                <a:latin typeface="Sriracha"/>
              </a:rPr>
              <a:t>thực</a:t>
            </a:r>
            <a:r>
              <a:rPr lang="en-US" sz="3514" dirty="0">
                <a:solidFill>
                  <a:srgbClr val="000000"/>
                </a:solidFill>
                <a:latin typeface="Sriracha"/>
              </a:rPr>
              <a:t> </a:t>
            </a:r>
            <a:r>
              <a:rPr lang="en-US" sz="3514" dirty="0" err="1">
                <a:solidFill>
                  <a:srgbClr val="000000"/>
                </a:solidFill>
                <a:latin typeface="Sriracha"/>
              </a:rPr>
              <a:t>tập</a:t>
            </a:r>
            <a:endParaRPr lang="en-US" sz="3514" dirty="0">
              <a:solidFill>
                <a:srgbClr val="000000"/>
              </a:solidFill>
              <a:latin typeface="Sriracha"/>
            </a:endParaRPr>
          </a:p>
        </p:txBody>
      </p:sp>
      <p:sp>
        <p:nvSpPr>
          <p:cNvPr id="42" name="TextBox 42"/>
          <p:cNvSpPr txBox="1"/>
          <p:nvPr/>
        </p:nvSpPr>
        <p:spPr>
          <a:xfrm>
            <a:off x="13670814" y="1567741"/>
            <a:ext cx="3341736" cy="1844316"/>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Gán</a:t>
            </a:r>
            <a:r>
              <a:rPr lang="en-US" sz="3514" dirty="0">
                <a:solidFill>
                  <a:srgbClr val="000000"/>
                </a:solidFill>
                <a:latin typeface="Sriracha"/>
              </a:rPr>
              <a:t> </a:t>
            </a:r>
            <a:r>
              <a:rPr lang="en-US" sz="3514" dirty="0" err="1">
                <a:solidFill>
                  <a:srgbClr val="000000"/>
                </a:solidFill>
                <a:latin typeface="Sriracha"/>
              </a:rPr>
              <a:t>giáo</a:t>
            </a:r>
            <a:r>
              <a:rPr lang="en-US" sz="3514" dirty="0">
                <a:solidFill>
                  <a:srgbClr val="000000"/>
                </a:solidFill>
                <a:latin typeface="Sriracha"/>
              </a:rPr>
              <a:t> </a:t>
            </a:r>
            <a:r>
              <a:rPr lang="en-US" sz="3514" dirty="0" err="1">
                <a:solidFill>
                  <a:srgbClr val="000000"/>
                </a:solidFill>
                <a:latin typeface="Sriracha"/>
              </a:rPr>
              <a:t>viên</a:t>
            </a:r>
            <a:r>
              <a:rPr lang="en-US" sz="3514" dirty="0">
                <a:solidFill>
                  <a:srgbClr val="000000"/>
                </a:solidFill>
                <a:latin typeface="Sriracha"/>
              </a:rPr>
              <a:t> &amp; </a:t>
            </a:r>
            <a:r>
              <a:rPr lang="en-US" sz="3514" dirty="0" err="1">
                <a:solidFill>
                  <a:srgbClr val="000000"/>
                </a:solidFill>
                <a:latin typeface="Sriracha"/>
              </a:rPr>
              <a:t>Duyệt</a:t>
            </a:r>
            <a:r>
              <a:rPr lang="en-US" sz="3514" dirty="0">
                <a:solidFill>
                  <a:srgbClr val="000000"/>
                </a:solidFill>
                <a:latin typeface="Sriracha"/>
              </a:rPr>
              <a:t> </a:t>
            </a:r>
            <a:r>
              <a:rPr lang="en-US" sz="3514" dirty="0" err="1">
                <a:solidFill>
                  <a:srgbClr val="000000"/>
                </a:solidFill>
                <a:latin typeface="Sriracha"/>
              </a:rPr>
              <a:t>đơn</a:t>
            </a:r>
            <a:r>
              <a:rPr lang="en-US" sz="3514" dirty="0">
                <a:solidFill>
                  <a:srgbClr val="000000"/>
                </a:solidFill>
                <a:latin typeface="Sriracha"/>
              </a:rPr>
              <a:t> </a:t>
            </a:r>
            <a:r>
              <a:rPr lang="en-US" sz="3514" dirty="0" err="1">
                <a:solidFill>
                  <a:srgbClr val="000000"/>
                </a:solidFill>
                <a:latin typeface="Sriracha"/>
              </a:rPr>
              <a:t>thực</a:t>
            </a:r>
            <a:r>
              <a:rPr lang="en-US" sz="3514" dirty="0">
                <a:solidFill>
                  <a:srgbClr val="000000"/>
                </a:solidFill>
                <a:latin typeface="Sriracha"/>
              </a:rPr>
              <a:t> </a:t>
            </a:r>
            <a:r>
              <a:rPr lang="en-US" sz="3514" dirty="0" err="1">
                <a:solidFill>
                  <a:srgbClr val="000000"/>
                </a:solidFill>
                <a:latin typeface="Sriracha"/>
              </a:rPr>
              <a:t>tập</a:t>
            </a:r>
            <a:endParaRPr lang="en-US" sz="3514" dirty="0">
              <a:solidFill>
                <a:srgbClr val="000000"/>
              </a:solidFill>
              <a:latin typeface="Sriracha"/>
            </a:endParaRPr>
          </a:p>
        </p:txBody>
      </p:sp>
      <p:sp>
        <p:nvSpPr>
          <p:cNvPr id="43" name="TextBox 43"/>
          <p:cNvSpPr txBox="1"/>
          <p:nvPr/>
        </p:nvSpPr>
        <p:spPr>
          <a:xfrm>
            <a:off x="13730039" y="4439116"/>
            <a:ext cx="3529261" cy="1225191"/>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Đăng</a:t>
            </a:r>
            <a:r>
              <a:rPr lang="en-US" sz="3514" dirty="0">
                <a:solidFill>
                  <a:srgbClr val="000000"/>
                </a:solidFill>
                <a:latin typeface="Sriracha"/>
              </a:rPr>
              <a:t> </a:t>
            </a:r>
            <a:r>
              <a:rPr lang="en-US" sz="3514" dirty="0" err="1">
                <a:solidFill>
                  <a:srgbClr val="000000"/>
                </a:solidFill>
                <a:latin typeface="Sriracha"/>
              </a:rPr>
              <a:t>ký</a:t>
            </a:r>
            <a:r>
              <a:rPr lang="en-US" sz="3514" dirty="0">
                <a:solidFill>
                  <a:srgbClr val="000000"/>
                </a:solidFill>
                <a:latin typeface="Sriracha"/>
              </a:rPr>
              <a:t> </a:t>
            </a:r>
            <a:r>
              <a:rPr lang="en-US" sz="3514" dirty="0" err="1">
                <a:solidFill>
                  <a:srgbClr val="000000"/>
                </a:solidFill>
                <a:latin typeface="Sriracha"/>
              </a:rPr>
              <a:t>thực</a:t>
            </a:r>
            <a:r>
              <a:rPr lang="en-US" sz="3514" dirty="0">
                <a:solidFill>
                  <a:srgbClr val="000000"/>
                </a:solidFill>
                <a:latin typeface="Sriracha"/>
              </a:rPr>
              <a:t> </a:t>
            </a:r>
            <a:r>
              <a:rPr lang="en-US" sz="3514" dirty="0" err="1">
                <a:solidFill>
                  <a:srgbClr val="000000"/>
                </a:solidFill>
                <a:latin typeface="Sriracha"/>
              </a:rPr>
              <a:t>tập</a:t>
            </a:r>
            <a:r>
              <a:rPr lang="en-US" sz="3514" dirty="0">
                <a:solidFill>
                  <a:srgbClr val="000000"/>
                </a:solidFill>
                <a:latin typeface="Sriracha"/>
              </a:rPr>
              <a:t> &amp; </a:t>
            </a:r>
            <a:r>
              <a:rPr lang="en-US" sz="3514" dirty="0" err="1">
                <a:solidFill>
                  <a:srgbClr val="000000"/>
                </a:solidFill>
                <a:latin typeface="Sriracha"/>
              </a:rPr>
              <a:t>Nộp</a:t>
            </a:r>
            <a:r>
              <a:rPr lang="en-US" sz="3514" dirty="0">
                <a:solidFill>
                  <a:srgbClr val="000000"/>
                </a:solidFill>
                <a:latin typeface="Sriracha"/>
              </a:rPr>
              <a:t> </a:t>
            </a:r>
            <a:r>
              <a:rPr lang="en-US" sz="3514" dirty="0" err="1">
                <a:solidFill>
                  <a:srgbClr val="000000"/>
                </a:solidFill>
                <a:latin typeface="Sriracha"/>
              </a:rPr>
              <a:t>báo</a:t>
            </a:r>
            <a:r>
              <a:rPr lang="en-US" sz="3514" dirty="0">
                <a:solidFill>
                  <a:srgbClr val="000000"/>
                </a:solidFill>
                <a:latin typeface="Sriracha"/>
              </a:rPr>
              <a:t> </a:t>
            </a:r>
            <a:r>
              <a:rPr lang="en-US" sz="3514" dirty="0" err="1">
                <a:solidFill>
                  <a:srgbClr val="000000"/>
                </a:solidFill>
                <a:latin typeface="Sriracha"/>
              </a:rPr>
              <a:t>cáo</a:t>
            </a:r>
            <a:endParaRPr lang="en-US" sz="3514" dirty="0">
              <a:solidFill>
                <a:srgbClr val="000000"/>
              </a:solidFill>
              <a:latin typeface="Sriracha"/>
            </a:endParaRPr>
          </a:p>
        </p:txBody>
      </p:sp>
      <p:sp>
        <p:nvSpPr>
          <p:cNvPr id="44" name="TextBox 44"/>
          <p:cNvSpPr txBox="1"/>
          <p:nvPr/>
        </p:nvSpPr>
        <p:spPr>
          <a:xfrm>
            <a:off x="13730039" y="7504840"/>
            <a:ext cx="3529261" cy="1225191"/>
          </a:xfrm>
          <a:prstGeom prst="rect">
            <a:avLst/>
          </a:prstGeom>
        </p:spPr>
        <p:txBody>
          <a:bodyPr lIns="0" tIns="0" rIns="0" bIns="0" rtlCol="0" anchor="t">
            <a:spAutoFit/>
          </a:bodyPr>
          <a:lstStyle/>
          <a:p>
            <a:pPr>
              <a:lnSpc>
                <a:spcPts val="4919"/>
              </a:lnSpc>
              <a:spcBef>
                <a:spcPct val="0"/>
              </a:spcBef>
            </a:pPr>
            <a:r>
              <a:rPr lang="en-US" sz="3514" dirty="0" err="1">
                <a:solidFill>
                  <a:srgbClr val="000000"/>
                </a:solidFill>
                <a:latin typeface="Sriracha"/>
              </a:rPr>
              <a:t>Xem</a:t>
            </a:r>
            <a:r>
              <a:rPr lang="en-US" sz="3514" dirty="0">
                <a:solidFill>
                  <a:srgbClr val="000000"/>
                </a:solidFill>
                <a:latin typeface="Sriracha"/>
              </a:rPr>
              <a:t> </a:t>
            </a:r>
            <a:r>
              <a:rPr lang="en-US" sz="3514" dirty="0" err="1">
                <a:solidFill>
                  <a:srgbClr val="000000"/>
                </a:solidFill>
                <a:latin typeface="Sriracha"/>
              </a:rPr>
              <a:t>báo</a:t>
            </a:r>
            <a:r>
              <a:rPr lang="en-US" sz="3514" dirty="0">
                <a:solidFill>
                  <a:srgbClr val="000000"/>
                </a:solidFill>
                <a:latin typeface="Sriracha"/>
              </a:rPr>
              <a:t> </a:t>
            </a:r>
            <a:r>
              <a:rPr lang="en-US" sz="3514" dirty="0" err="1">
                <a:solidFill>
                  <a:srgbClr val="000000"/>
                </a:solidFill>
                <a:latin typeface="Sriracha"/>
              </a:rPr>
              <a:t>cáo</a:t>
            </a:r>
            <a:r>
              <a:rPr lang="en-US" sz="3514" dirty="0">
                <a:solidFill>
                  <a:srgbClr val="000000"/>
                </a:solidFill>
                <a:latin typeface="Sriracha"/>
              </a:rPr>
              <a:t> </a:t>
            </a:r>
            <a:r>
              <a:rPr lang="en-US" sz="3514" dirty="0" err="1">
                <a:solidFill>
                  <a:srgbClr val="000000"/>
                </a:solidFill>
                <a:latin typeface="Sriracha"/>
              </a:rPr>
              <a:t>của</a:t>
            </a:r>
            <a:r>
              <a:rPr lang="en-US" sz="3514" dirty="0">
                <a:solidFill>
                  <a:srgbClr val="000000"/>
                </a:solidFill>
                <a:latin typeface="Sriracha"/>
              </a:rPr>
              <a:t> </a:t>
            </a:r>
            <a:r>
              <a:rPr lang="en-US" sz="3514" dirty="0" err="1">
                <a:solidFill>
                  <a:srgbClr val="000000"/>
                </a:solidFill>
                <a:latin typeface="Sriracha"/>
              </a:rPr>
              <a:t>sinh</a:t>
            </a:r>
            <a:r>
              <a:rPr lang="en-US" sz="3514" dirty="0">
                <a:solidFill>
                  <a:srgbClr val="000000"/>
                </a:solidFill>
                <a:latin typeface="Sriracha"/>
              </a:rPr>
              <a:t> </a:t>
            </a:r>
            <a:r>
              <a:rPr lang="en-US" sz="3514" dirty="0" err="1">
                <a:solidFill>
                  <a:srgbClr val="000000"/>
                </a:solidFill>
                <a:latin typeface="Sriracha"/>
              </a:rPr>
              <a:t>viên</a:t>
            </a:r>
            <a:endParaRPr lang="en-US" sz="3514" dirty="0">
              <a:solidFill>
                <a:srgbClr val="000000"/>
              </a:solidFill>
              <a:latin typeface="Srirach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1000"/>
                                        <p:tgtEl>
                                          <p:spTgt spid="43"/>
                                        </p:tgtEl>
                                      </p:cBhvr>
                                    </p:animEffect>
                                    <p:anim calcmode="lin" valueType="num">
                                      <p:cBhvr>
                                        <p:cTn id="36" dur="1000" fill="hold"/>
                                        <p:tgtEl>
                                          <p:spTgt spid="43"/>
                                        </p:tgtEl>
                                        <p:attrNameLst>
                                          <p:attrName>ppt_x</p:attrName>
                                        </p:attrNameLst>
                                      </p:cBhvr>
                                      <p:tavLst>
                                        <p:tav tm="0">
                                          <p:val>
                                            <p:strVal val="#ppt_x"/>
                                          </p:val>
                                        </p:tav>
                                        <p:tav tm="100000">
                                          <p:val>
                                            <p:strVal val="#ppt_x"/>
                                          </p:val>
                                        </p:tav>
                                      </p:tavLst>
                                    </p:anim>
                                    <p:anim calcmode="lin" valueType="num">
                                      <p:cBhvr>
                                        <p:cTn id="3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2400305" y="-873366"/>
            <a:ext cx="9220832" cy="922083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C376">
                <a:alpha val="47843"/>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19636" y="-9525"/>
            <a:ext cx="16077889" cy="237944"/>
            <a:chOff x="0" y="0"/>
            <a:chExt cx="4234506" cy="62668"/>
          </a:xfrm>
        </p:grpSpPr>
        <p:sp>
          <p:nvSpPr>
            <p:cNvPr id="6"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7"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574978" y="1607014"/>
            <a:ext cx="4110038" cy="4714885"/>
          </a:xfrm>
          <a:prstGeom prst="rect">
            <a:avLst/>
          </a:prstGeom>
        </p:spPr>
        <p:txBody>
          <a:bodyPr lIns="0" tIns="0" rIns="0" bIns="0" rtlCol="0" anchor="t">
            <a:spAutoFit/>
          </a:bodyPr>
          <a:lstStyle/>
          <a:p>
            <a:pPr>
              <a:lnSpc>
                <a:spcPts val="12599"/>
              </a:lnSpc>
            </a:pPr>
            <a:r>
              <a:rPr lang="en-US" sz="8999">
                <a:solidFill>
                  <a:srgbClr val="0B0270"/>
                </a:solidFill>
                <a:latin typeface="Sansita Bold"/>
              </a:rPr>
              <a:t>BIỂU ĐỒ </a:t>
            </a:r>
          </a:p>
          <a:p>
            <a:pPr>
              <a:lnSpc>
                <a:spcPts val="12599"/>
              </a:lnSpc>
            </a:pPr>
            <a:r>
              <a:rPr lang="en-US" sz="8999" smtClean="0">
                <a:solidFill>
                  <a:srgbClr val="0B0270"/>
                </a:solidFill>
                <a:latin typeface="Sansita Bold"/>
              </a:rPr>
              <a:t>USECASE</a:t>
            </a:r>
            <a:endParaRPr lang="en-US" sz="8999">
              <a:solidFill>
                <a:srgbClr val="0B0270"/>
              </a:solidFill>
              <a:latin typeface="Sansita Bold"/>
            </a:endParaRPr>
          </a:p>
          <a:p>
            <a:pPr>
              <a:lnSpc>
                <a:spcPts val="12599"/>
              </a:lnSpc>
              <a:spcBef>
                <a:spcPct val="0"/>
              </a:spcBef>
            </a:pPr>
            <a:r>
              <a:rPr lang="en-US" sz="8999">
                <a:solidFill>
                  <a:srgbClr val="0B0270"/>
                </a:solidFill>
                <a:latin typeface="Sansita Bold"/>
              </a:rPr>
              <a:t>CHÍNH</a:t>
            </a:r>
          </a:p>
        </p:txBody>
      </p:sp>
      <p:grpSp>
        <p:nvGrpSpPr>
          <p:cNvPr id="77" name="Group 76">
            <a:extLst>
              <a:ext uri="{FF2B5EF4-FFF2-40B4-BE49-F238E27FC236}">
                <a16:creationId xmlns:a16="http://schemas.microsoft.com/office/drawing/2014/main" xmlns="" id="{E13A8FAD-88B9-8292-BFDC-F128FB16254C}"/>
              </a:ext>
            </a:extLst>
          </p:cNvPr>
          <p:cNvGrpSpPr/>
          <p:nvPr/>
        </p:nvGrpSpPr>
        <p:grpSpPr>
          <a:xfrm>
            <a:off x="6324600" y="444203"/>
            <a:ext cx="11533002" cy="9746798"/>
            <a:chOff x="6539583" y="263286"/>
            <a:chExt cx="11533002" cy="9746798"/>
          </a:xfrm>
        </p:grpSpPr>
        <p:grpSp>
          <p:nvGrpSpPr>
            <p:cNvPr id="30" name="Group 30"/>
            <p:cNvGrpSpPr/>
            <p:nvPr/>
          </p:nvGrpSpPr>
          <p:grpSpPr>
            <a:xfrm>
              <a:off x="9734315" y="263286"/>
              <a:ext cx="2375392" cy="1080395"/>
              <a:chOff x="0" y="0"/>
              <a:chExt cx="625618" cy="284549"/>
            </a:xfrm>
          </p:grpSpPr>
          <p:sp>
            <p:nvSpPr>
              <p:cNvPr id="31" name="Freeform 31"/>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32" name="TextBox 32"/>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2705855" y="263286"/>
              <a:ext cx="2375392" cy="1080395"/>
              <a:chOff x="0" y="0"/>
              <a:chExt cx="625618" cy="284549"/>
            </a:xfrm>
          </p:grpSpPr>
          <p:sp>
            <p:nvSpPr>
              <p:cNvPr id="41" name="Freeform 41"/>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42" name="TextBox 42"/>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grpSp>
          <p:nvGrpSpPr>
            <p:cNvPr id="76" name="Group 75">
              <a:extLst>
                <a:ext uri="{FF2B5EF4-FFF2-40B4-BE49-F238E27FC236}">
                  <a16:creationId xmlns:a16="http://schemas.microsoft.com/office/drawing/2014/main" xmlns="" id="{F5FA14BF-C0B4-6F1B-9256-D347C91A5575}"/>
                </a:ext>
              </a:extLst>
            </p:cNvPr>
            <p:cNvGrpSpPr/>
            <p:nvPr/>
          </p:nvGrpSpPr>
          <p:grpSpPr>
            <a:xfrm>
              <a:off x="6539583" y="512583"/>
              <a:ext cx="11533002" cy="9497501"/>
              <a:chOff x="6539583" y="512583"/>
              <a:chExt cx="11533002" cy="9497501"/>
            </a:xfrm>
          </p:grpSpPr>
          <p:sp>
            <p:nvSpPr>
              <p:cNvPr id="8" name="Freeform 8"/>
              <p:cNvSpPr/>
              <p:nvPr/>
            </p:nvSpPr>
            <p:spPr>
              <a:xfrm>
                <a:off x="7727279" y="3621008"/>
                <a:ext cx="638689" cy="722703"/>
              </a:xfrm>
              <a:custGeom>
                <a:avLst/>
                <a:gdLst/>
                <a:ahLst/>
                <a:cxnLst/>
                <a:rect l="l" t="t" r="r" b="b"/>
                <a:pathLst>
                  <a:path w="638689" h="722703">
                    <a:moveTo>
                      <a:pt x="0" y="0"/>
                    </a:moveTo>
                    <a:lnTo>
                      <a:pt x="638689" y="0"/>
                    </a:lnTo>
                    <a:lnTo>
                      <a:pt x="638689" y="722703"/>
                    </a:lnTo>
                    <a:lnTo>
                      <a:pt x="0" y="7227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7244073" y="4219608"/>
                <a:ext cx="828512" cy="828512"/>
              </a:xfrm>
              <a:custGeom>
                <a:avLst/>
                <a:gdLst/>
                <a:ahLst/>
                <a:cxnLst/>
                <a:rect l="l" t="t" r="r" b="b"/>
                <a:pathLst>
                  <a:path w="828512" h="828512">
                    <a:moveTo>
                      <a:pt x="0" y="0"/>
                    </a:moveTo>
                    <a:lnTo>
                      <a:pt x="828512" y="0"/>
                    </a:lnTo>
                    <a:lnTo>
                      <a:pt x="828512" y="828512"/>
                    </a:lnTo>
                    <a:lnTo>
                      <a:pt x="0" y="8285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2687591" y="9141908"/>
                <a:ext cx="644621" cy="868176"/>
              </a:xfrm>
              <a:custGeom>
                <a:avLst/>
                <a:gdLst/>
                <a:ahLst/>
                <a:cxnLst/>
                <a:rect l="l" t="t" r="r" b="b"/>
                <a:pathLst>
                  <a:path w="644621" h="868176">
                    <a:moveTo>
                      <a:pt x="0" y="0"/>
                    </a:moveTo>
                    <a:lnTo>
                      <a:pt x="644621" y="0"/>
                    </a:lnTo>
                    <a:lnTo>
                      <a:pt x="644621" y="868176"/>
                    </a:lnTo>
                    <a:lnTo>
                      <a:pt x="0" y="8681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AutoShape 11"/>
              <p:cNvSpPr/>
              <p:nvPr/>
            </p:nvSpPr>
            <p:spPr>
              <a:xfrm>
                <a:off x="8365968" y="4070157"/>
                <a:ext cx="4813384" cy="1295001"/>
              </a:xfrm>
              <a:prstGeom prst="line">
                <a:avLst/>
              </a:prstGeom>
              <a:ln w="38100" cap="flat">
                <a:solidFill>
                  <a:srgbClr val="000000"/>
                </a:solidFill>
                <a:prstDash val="solid"/>
                <a:headEnd type="none" w="sm" len="sm"/>
                <a:tailEnd type="arrow" w="med" len="sm"/>
              </a:ln>
            </p:spPr>
          </p:sp>
          <p:sp>
            <p:nvSpPr>
              <p:cNvPr id="12" name="AutoShape 12"/>
              <p:cNvSpPr/>
              <p:nvPr/>
            </p:nvSpPr>
            <p:spPr>
              <a:xfrm flipH="1">
                <a:off x="15532548" y="4633863"/>
                <a:ext cx="1711525" cy="605017"/>
              </a:xfrm>
              <a:prstGeom prst="line">
                <a:avLst/>
              </a:prstGeom>
              <a:ln w="38100" cap="flat">
                <a:solidFill>
                  <a:srgbClr val="000000"/>
                </a:solidFill>
                <a:prstDash val="solid"/>
                <a:headEnd type="none" w="sm" len="sm"/>
                <a:tailEnd type="arrow" w="med" len="sm"/>
              </a:ln>
            </p:spPr>
          </p:sp>
          <p:sp>
            <p:nvSpPr>
              <p:cNvPr id="13" name="AutoShape 13"/>
              <p:cNvSpPr/>
              <p:nvPr/>
            </p:nvSpPr>
            <p:spPr>
              <a:xfrm flipV="1">
                <a:off x="13009901" y="5879513"/>
                <a:ext cx="1317286" cy="3262394"/>
              </a:xfrm>
              <a:prstGeom prst="line">
                <a:avLst/>
              </a:prstGeom>
              <a:ln w="38100" cap="flat">
                <a:solidFill>
                  <a:srgbClr val="000000"/>
                </a:solidFill>
                <a:prstDash val="solid"/>
                <a:headEnd type="none" w="sm" len="sm"/>
                <a:tailEnd type="arrow" w="med" len="sm"/>
              </a:ln>
            </p:spPr>
          </p:sp>
          <p:sp>
            <p:nvSpPr>
              <p:cNvPr id="14" name="AutoShape 14"/>
              <p:cNvSpPr/>
              <p:nvPr/>
            </p:nvSpPr>
            <p:spPr>
              <a:xfrm flipH="1">
                <a:off x="7870303" y="4070157"/>
                <a:ext cx="517412" cy="4277309"/>
              </a:xfrm>
              <a:prstGeom prst="line">
                <a:avLst/>
              </a:prstGeom>
              <a:ln w="38100" cap="flat">
                <a:solidFill>
                  <a:srgbClr val="000000"/>
                </a:solidFill>
                <a:prstDash val="solid"/>
                <a:headEnd type="none" w="sm" len="sm"/>
                <a:tailEnd type="arrow" w="med" len="sm"/>
              </a:ln>
            </p:spPr>
          </p:sp>
          <p:sp>
            <p:nvSpPr>
              <p:cNvPr id="15" name="AutoShape 15"/>
              <p:cNvSpPr/>
              <p:nvPr/>
            </p:nvSpPr>
            <p:spPr>
              <a:xfrm flipH="1" flipV="1">
                <a:off x="8914974" y="8935289"/>
                <a:ext cx="4094927" cy="206619"/>
              </a:xfrm>
              <a:prstGeom prst="line">
                <a:avLst/>
              </a:prstGeom>
              <a:ln w="38100" cap="flat">
                <a:solidFill>
                  <a:srgbClr val="000000"/>
                </a:solidFill>
                <a:prstDash val="solid"/>
                <a:headEnd type="none" w="sm" len="sm"/>
                <a:tailEnd type="arrow" w="med" len="sm"/>
              </a:ln>
            </p:spPr>
          </p:sp>
          <p:sp>
            <p:nvSpPr>
              <p:cNvPr id="16" name="AutoShape 16"/>
              <p:cNvSpPr/>
              <p:nvPr/>
            </p:nvSpPr>
            <p:spPr>
              <a:xfrm flipH="1">
                <a:off x="16470633" y="4633864"/>
                <a:ext cx="773440" cy="2945000"/>
              </a:xfrm>
              <a:prstGeom prst="line">
                <a:avLst/>
              </a:prstGeom>
              <a:ln w="38100" cap="flat">
                <a:solidFill>
                  <a:srgbClr val="000000"/>
                </a:solidFill>
                <a:prstDash val="solid"/>
                <a:headEnd type="none" w="sm" len="sm"/>
                <a:tailEnd type="arrow" w="med" len="sm"/>
              </a:ln>
            </p:spPr>
          </p:sp>
          <p:sp>
            <p:nvSpPr>
              <p:cNvPr id="17" name="AutoShape 17"/>
              <p:cNvSpPr/>
              <p:nvPr/>
            </p:nvSpPr>
            <p:spPr>
              <a:xfrm flipV="1">
                <a:off x="13009900" y="8528995"/>
                <a:ext cx="2522647" cy="612912"/>
              </a:xfrm>
              <a:prstGeom prst="line">
                <a:avLst/>
              </a:prstGeom>
              <a:ln w="38100" cap="flat">
                <a:solidFill>
                  <a:srgbClr val="000000"/>
                </a:solidFill>
                <a:prstDash val="solid"/>
                <a:headEnd type="none" w="sm" len="sm"/>
                <a:tailEnd type="arrow" w="med" len="sm"/>
              </a:ln>
            </p:spPr>
          </p:sp>
          <p:sp>
            <p:nvSpPr>
              <p:cNvPr id="18" name="AutoShape 18"/>
              <p:cNvSpPr/>
              <p:nvPr/>
            </p:nvSpPr>
            <p:spPr>
              <a:xfrm flipV="1">
                <a:off x="8365968" y="803484"/>
                <a:ext cx="1368347" cy="3178876"/>
              </a:xfrm>
              <a:prstGeom prst="line">
                <a:avLst/>
              </a:prstGeom>
              <a:ln w="38100" cap="flat">
                <a:solidFill>
                  <a:srgbClr val="000000"/>
                </a:solidFill>
                <a:prstDash val="solid"/>
                <a:headEnd type="none" w="sm" len="sm"/>
                <a:tailEnd type="arrow" w="med" len="sm"/>
              </a:ln>
            </p:spPr>
          </p:sp>
          <p:grpSp>
            <p:nvGrpSpPr>
              <p:cNvPr id="19" name="Group 19"/>
              <p:cNvGrpSpPr/>
              <p:nvPr/>
            </p:nvGrpSpPr>
            <p:grpSpPr>
              <a:xfrm>
                <a:off x="9734315" y="1502576"/>
                <a:ext cx="2375392" cy="1248690"/>
                <a:chOff x="0" y="0"/>
                <a:chExt cx="625618" cy="328873"/>
              </a:xfrm>
            </p:grpSpPr>
            <p:sp>
              <p:nvSpPr>
                <p:cNvPr id="20" name="Freeform 20"/>
                <p:cNvSpPr/>
                <p:nvPr/>
              </p:nvSpPr>
              <p:spPr>
                <a:xfrm>
                  <a:off x="0" y="0"/>
                  <a:ext cx="625618" cy="328873"/>
                </a:xfrm>
                <a:custGeom>
                  <a:avLst/>
                  <a:gdLst/>
                  <a:ahLst/>
                  <a:cxnLst/>
                  <a:rect l="l" t="t" r="r" b="b"/>
                  <a:pathLst>
                    <a:path w="625618" h="328873">
                      <a:moveTo>
                        <a:pt x="312809" y="0"/>
                      </a:moveTo>
                      <a:cubicBezTo>
                        <a:pt x="140049" y="0"/>
                        <a:pt x="0" y="73621"/>
                        <a:pt x="0" y="164437"/>
                      </a:cubicBezTo>
                      <a:cubicBezTo>
                        <a:pt x="0" y="255252"/>
                        <a:pt x="140049" y="328873"/>
                        <a:pt x="312809" y="328873"/>
                      </a:cubicBezTo>
                      <a:cubicBezTo>
                        <a:pt x="485568" y="328873"/>
                        <a:pt x="625618" y="255252"/>
                        <a:pt x="625618" y="164437"/>
                      </a:cubicBezTo>
                      <a:cubicBezTo>
                        <a:pt x="625618" y="73621"/>
                        <a:pt x="485568" y="0"/>
                        <a:pt x="312809" y="0"/>
                      </a:cubicBezTo>
                      <a:close/>
                    </a:path>
                  </a:pathLst>
                </a:custGeom>
                <a:solidFill>
                  <a:srgbClr val="FFFFFF"/>
                </a:solidFill>
                <a:ln w="38100" cap="sq">
                  <a:solidFill>
                    <a:srgbClr val="000000"/>
                  </a:solidFill>
                  <a:prstDash val="solid"/>
                  <a:miter/>
                </a:ln>
              </p:spPr>
            </p:sp>
            <p:sp>
              <p:nvSpPr>
                <p:cNvPr id="21" name="TextBox 21"/>
                <p:cNvSpPr txBox="1"/>
                <p:nvPr/>
              </p:nvSpPr>
              <p:spPr>
                <a:xfrm>
                  <a:off x="58652" y="-7268"/>
                  <a:ext cx="508314" cy="305309"/>
                </a:xfrm>
                <a:prstGeom prst="rect">
                  <a:avLst/>
                </a:prstGeom>
              </p:spPr>
              <p:txBody>
                <a:bodyPr lIns="50800" tIns="50800" rIns="50800" bIns="50800" rtlCol="0" anchor="ctr"/>
                <a:lstStyle/>
                <a:p>
                  <a:pPr algn="ctr">
                    <a:lnSpc>
                      <a:spcPts val="2659"/>
                    </a:lnSpc>
                  </a:pPr>
                  <a:endParaRPr/>
                </a:p>
              </p:txBody>
            </p:sp>
          </p:grpSp>
          <p:sp>
            <p:nvSpPr>
              <p:cNvPr id="22" name="AutoShape 22"/>
              <p:cNvSpPr/>
              <p:nvPr/>
            </p:nvSpPr>
            <p:spPr>
              <a:xfrm flipV="1">
                <a:off x="8365968" y="2126921"/>
                <a:ext cx="1368347" cy="1855438"/>
              </a:xfrm>
              <a:prstGeom prst="line">
                <a:avLst/>
              </a:prstGeom>
              <a:ln w="38100" cap="flat">
                <a:solidFill>
                  <a:srgbClr val="000000"/>
                </a:solidFill>
                <a:prstDash val="solid"/>
                <a:headEnd type="none" w="sm" len="sm"/>
                <a:tailEnd type="arrow" w="med" len="sm"/>
              </a:ln>
            </p:spPr>
          </p:sp>
          <p:sp>
            <p:nvSpPr>
              <p:cNvPr id="23" name="AutoShape 23"/>
              <p:cNvSpPr/>
              <p:nvPr/>
            </p:nvSpPr>
            <p:spPr>
              <a:xfrm flipH="1" flipV="1">
                <a:off x="9832537" y="7783547"/>
                <a:ext cx="3177365" cy="1358361"/>
              </a:xfrm>
              <a:prstGeom prst="line">
                <a:avLst/>
              </a:prstGeom>
              <a:ln w="38100" cap="flat">
                <a:solidFill>
                  <a:srgbClr val="000000"/>
                </a:solidFill>
                <a:prstDash val="solid"/>
                <a:headEnd type="none" w="sm" len="sm"/>
                <a:tailEnd type="arrow" w="med" len="sm"/>
              </a:ln>
            </p:spPr>
          </p:sp>
          <p:sp>
            <p:nvSpPr>
              <p:cNvPr id="24" name="AutoShape 24"/>
              <p:cNvSpPr/>
              <p:nvPr/>
            </p:nvSpPr>
            <p:spPr>
              <a:xfrm flipH="1" flipV="1">
                <a:off x="12109707" y="7666800"/>
                <a:ext cx="900195" cy="1475107"/>
              </a:xfrm>
              <a:prstGeom prst="line">
                <a:avLst/>
              </a:prstGeom>
              <a:ln w="38100" cap="flat">
                <a:solidFill>
                  <a:srgbClr val="000000"/>
                </a:solidFill>
                <a:prstDash val="solid"/>
                <a:headEnd type="none" w="sm" len="sm"/>
                <a:tailEnd type="arrow" w="med" len="sm"/>
              </a:ln>
            </p:spPr>
          </p:sp>
          <p:sp>
            <p:nvSpPr>
              <p:cNvPr id="25" name="AutoShape 25"/>
              <p:cNvSpPr/>
              <p:nvPr/>
            </p:nvSpPr>
            <p:spPr>
              <a:xfrm flipH="1" flipV="1">
                <a:off x="15081247" y="803484"/>
                <a:ext cx="2162826" cy="3830380"/>
              </a:xfrm>
              <a:prstGeom prst="line">
                <a:avLst/>
              </a:prstGeom>
              <a:ln w="38100" cap="flat">
                <a:solidFill>
                  <a:srgbClr val="000000"/>
                </a:solidFill>
                <a:prstDash val="solid"/>
                <a:headEnd type="none" w="sm" len="sm"/>
                <a:tailEnd type="arrow" w="med" len="sm"/>
              </a:ln>
            </p:spPr>
          </p:sp>
          <p:sp>
            <p:nvSpPr>
              <p:cNvPr id="26" name="AutoShape 26"/>
              <p:cNvSpPr/>
              <p:nvPr/>
            </p:nvSpPr>
            <p:spPr>
              <a:xfrm flipH="1" flipV="1">
                <a:off x="14485099" y="2126921"/>
                <a:ext cx="2749366" cy="2496180"/>
              </a:xfrm>
              <a:prstGeom prst="line">
                <a:avLst/>
              </a:prstGeom>
              <a:ln w="38100" cap="flat">
                <a:solidFill>
                  <a:srgbClr val="000000"/>
                </a:solidFill>
                <a:prstDash val="solid"/>
                <a:headEnd type="none" w="sm" len="sm"/>
                <a:tailEnd type="arrow" w="med" len="sm"/>
              </a:ln>
            </p:spPr>
          </p:sp>
          <p:sp>
            <p:nvSpPr>
              <p:cNvPr id="27" name="AutoShape 27"/>
              <p:cNvSpPr/>
              <p:nvPr/>
            </p:nvSpPr>
            <p:spPr>
              <a:xfrm flipH="1" flipV="1">
                <a:off x="14383551" y="2995808"/>
                <a:ext cx="2850913" cy="1627293"/>
              </a:xfrm>
              <a:prstGeom prst="line">
                <a:avLst/>
              </a:prstGeom>
              <a:ln w="38100" cap="flat">
                <a:solidFill>
                  <a:srgbClr val="000000"/>
                </a:solidFill>
                <a:prstDash val="solid"/>
                <a:headEnd type="none" w="sm" len="sm"/>
                <a:tailEnd type="arrow" w="med" len="sm"/>
              </a:ln>
            </p:spPr>
          </p:sp>
          <p:sp>
            <p:nvSpPr>
              <p:cNvPr id="28" name="AutoShape 28"/>
              <p:cNvSpPr/>
              <p:nvPr/>
            </p:nvSpPr>
            <p:spPr>
              <a:xfrm flipH="1" flipV="1">
                <a:off x="14344852" y="4251788"/>
                <a:ext cx="2889613" cy="371313"/>
              </a:xfrm>
              <a:prstGeom prst="line">
                <a:avLst/>
              </a:prstGeom>
              <a:ln w="38100" cap="flat">
                <a:solidFill>
                  <a:srgbClr val="000000"/>
                </a:solidFill>
                <a:prstDash val="solid"/>
                <a:headEnd type="none" w="sm" len="sm"/>
                <a:tailEnd type="arrow" w="med" len="sm"/>
              </a:ln>
            </p:spPr>
          </p:sp>
          <p:sp>
            <p:nvSpPr>
              <p:cNvPr id="29" name="AutoShape 29"/>
              <p:cNvSpPr/>
              <p:nvPr/>
            </p:nvSpPr>
            <p:spPr>
              <a:xfrm flipV="1">
                <a:off x="8365968" y="3613735"/>
                <a:ext cx="1466569" cy="368624"/>
              </a:xfrm>
              <a:prstGeom prst="line">
                <a:avLst/>
              </a:prstGeom>
              <a:ln w="38100" cap="flat">
                <a:solidFill>
                  <a:srgbClr val="000000"/>
                </a:solidFill>
                <a:prstDash val="solid"/>
                <a:headEnd type="none" w="sm" len="sm"/>
                <a:tailEnd type="arrow" w="med" len="sm"/>
              </a:ln>
            </p:spPr>
          </p:sp>
          <p:sp>
            <p:nvSpPr>
              <p:cNvPr id="34" name="TextBox 34"/>
              <p:cNvSpPr txBox="1"/>
              <p:nvPr/>
            </p:nvSpPr>
            <p:spPr>
              <a:xfrm>
                <a:off x="10068214" y="512583"/>
                <a:ext cx="1707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Đăng ký thực tập</a:t>
                </a:r>
              </a:p>
            </p:txBody>
          </p:sp>
          <p:sp>
            <p:nvSpPr>
              <p:cNvPr id="35" name="TextBox 35"/>
              <p:cNvSpPr txBox="1"/>
              <p:nvPr/>
            </p:nvSpPr>
            <p:spPr>
              <a:xfrm>
                <a:off x="10068214" y="1835469"/>
                <a:ext cx="1707593" cy="405405"/>
              </a:xfrm>
              <a:prstGeom prst="rect">
                <a:avLst/>
              </a:prstGeom>
            </p:spPr>
            <p:txBody>
              <a:bodyPr lIns="0" tIns="0" rIns="0" bIns="0" rtlCol="0" anchor="t">
                <a:spAutoFit/>
              </a:bodyPr>
              <a:lstStyle/>
              <a:p>
                <a:pPr algn="ctr">
                  <a:lnSpc>
                    <a:spcPts val="3379"/>
                  </a:lnSpc>
                  <a:spcBef>
                    <a:spcPct val="0"/>
                  </a:spcBef>
                </a:pPr>
                <a:r>
                  <a:rPr lang="en-US" sz="2414">
                    <a:solidFill>
                      <a:srgbClr val="000000"/>
                    </a:solidFill>
                    <a:latin typeface="Sriracha"/>
                  </a:rPr>
                  <a:t>Nộp báo cáo</a:t>
                </a:r>
              </a:p>
            </p:txBody>
          </p:sp>
          <p:grpSp>
            <p:nvGrpSpPr>
              <p:cNvPr id="36" name="Group 36"/>
              <p:cNvGrpSpPr/>
              <p:nvPr/>
            </p:nvGrpSpPr>
            <p:grpSpPr>
              <a:xfrm>
                <a:off x="9832537" y="2989391"/>
                <a:ext cx="2375392" cy="1248690"/>
                <a:chOff x="0" y="0"/>
                <a:chExt cx="625618" cy="328873"/>
              </a:xfrm>
            </p:grpSpPr>
            <p:sp>
              <p:nvSpPr>
                <p:cNvPr id="37" name="Freeform 37"/>
                <p:cNvSpPr/>
                <p:nvPr/>
              </p:nvSpPr>
              <p:spPr>
                <a:xfrm>
                  <a:off x="0" y="0"/>
                  <a:ext cx="625618" cy="328873"/>
                </a:xfrm>
                <a:custGeom>
                  <a:avLst/>
                  <a:gdLst/>
                  <a:ahLst/>
                  <a:cxnLst/>
                  <a:rect l="l" t="t" r="r" b="b"/>
                  <a:pathLst>
                    <a:path w="625618" h="328873">
                      <a:moveTo>
                        <a:pt x="312809" y="0"/>
                      </a:moveTo>
                      <a:cubicBezTo>
                        <a:pt x="140049" y="0"/>
                        <a:pt x="0" y="73621"/>
                        <a:pt x="0" y="164437"/>
                      </a:cubicBezTo>
                      <a:cubicBezTo>
                        <a:pt x="0" y="255252"/>
                        <a:pt x="140049" y="328873"/>
                        <a:pt x="312809" y="328873"/>
                      </a:cubicBezTo>
                      <a:cubicBezTo>
                        <a:pt x="485568" y="328873"/>
                        <a:pt x="625618" y="255252"/>
                        <a:pt x="625618" y="164437"/>
                      </a:cubicBezTo>
                      <a:cubicBezTo>
                        <a:pt x="625618" y="73621"/>
                        <a:pt x="485568" y="0"/>
                        <a:pt x="312809" y="0"/>
                      </a:cubicBezTo>
                      <a:close/>
                    </a:path>
                  </a:pathLst>
                </a:custGeom>
                <a:solidFill>
                  <a:srgbClr val="FFFFFF"/>
                </a:solidFill>
                <a:ln w="38100" cap="sq">
                  <a:solidFill>
                    <a:srgbClr val="000000"/>
                  </a:solidFill>
                  <a:prstDash val="solid"/>
                  <a:miter/>
                </a:ln>
              </p:spPr>
            </p:sp>
            <p:sp>
              <p:nvSpPr>
                <p:cNvPr id="38" name="TextBox 38"/>
                <p:cNvSpPr txBox="1"/>
                <p:nvPr/>
              </p:nvSpPr>
              <p:spPr>
                <a:xfrm>
                  <a:off x="58652" y="-7268"/>
                  <a:ext cx="508314" cy="305309"/>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0166436" y="3399255"/>
                <a:ext cx="1707593" cy="405405"/>
              </a:xfrm>
              <a:prstGeom prst="rect">
                <a:avLst/>
              </a:prstGeom>
            </p:spPr>
            <p:txBody>
              <a:bodyPr lIns="0" tIns="0" rIns="0" bIns="0" rtlCol="0" anchor="t">
                <a:spAutoFit/>
              </a:bodyPr>
              <a:lstStyle/>
              <a:p>
                <a:pPr algn="ctr">
                  <a:lnSpc>
                    <a:spcPts val="3379"/>
                  </a:lnSpc>
                  <a:spcBef>
                    <a:spcPct val="0"/>
                  </a:spcBef>
                </a:pPr>
                <a:r>
                  <a:rPr lang="en-US" sz="2414">
                    <a:solidFill>
                      <a:srgbClr val="000000"/>
                    </a:solidFill>
                    <a:latin typeface="Sriracha"/>
                  </a:rPr>
                  <a:t>Đăng xuất</a:t>
                </a:r>
              </a:p>
            </p:txBody>
          </p:sp>
          <p:sp>
            <p:nvSpPr>
              <p:cNvPr id="43" name="TextBox 43"/>
              <p:cNvSpPr txBox="1"/>
              <p:nvPr/>
            </p:nvSpPr>
            <p:spPr>
              <a:xfrm>
                <a:off x="13039754" y="512583"/>
                <a:ext cx="1707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Thêm đơn thực tập</a:t>
                </a:r>
              </a:p>
            </p:txBody>
          </p:sp>
          <p:grpSp>
            <p:nvGrpSpPr>
              <p:cNvPr id="44" name="Group 44"/>
              <p:cNvGrpSpPr/>
              <p:nvPr/>
            </p:nvGrpSpPr>
            <p:grpSpPr>
              <a:xfrm>
                <a:off x="12148406" y="1343681"/>
                <a:ext cx="2375392" cy="1080395"/>
                <a:chOff x="0" y="0"/>
                <a:chExt cx="625618" cy="284549"/>
              </a:xfrm>
            </p:grpSpPr>
            <p:sp>
              <p:nvSpPr>
                <p:cNvPr id="45" name="Freeform 45"/>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46" name="TextBox 46"/>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12482305" y="1601718"/>
                <a:ext cx="1707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Thêm công việc tập</a:t>
                </a:r>
              </a:p>
            </p:txBody>
          </p:sp>
          <p:grpSp>
            <p:nvGrpSpPr>
              <p:cNvPr id="48" name="Group 48"/>
              <p:cNvGrpSpPr/>
              <p:nvPr/>
            </p:nvGrpSpPr>
            <p:grpSpPr>
              <a:xfrm>
                <a:off x="11970060" y="2402594"/>
                <a:ext cx="2375392" cy="1080395"/>
                <a:chOff x="0" y="0"/>
                <a:chExt cx="625618" cy="284549"/>
              </a:xfrm>
            </p:grpSpPr>
            <p:sp>
              <p:nvSpPr>
                <p:cNvPr id="49" name="Freeform 49"/>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50" name="TextBox 50"/>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12117360" y="2670941"/>
                <a:ext cx="2079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Gán giáo viên </a:t>
                </a:r>
              </a:p>
              <a:p>
                <a:pPr algn="ctr">
                  <a:lnSpc>
                    <a:spcPts val="2365"/>
                  </a:lnSpc>
                </a:pPr>
                <a:r>
                  <a:rPr lang="en-US" sz="2414">
                    <a:solidFill>
                      <a:srgbClr val="000000"/>
                    </a:solidFill>
                    <a:latin typeface="Sriracha"/>
                  </a:rPr>
                  <a:t>&amp; duyệt đơn</a:t>
                </a:r>
              </a:p>
            </p:txBody>
          </p:sp>
          <p:grpSp>
            <p:nvGrpSpPr>
              <p:cNvPr id="52" name="Group 52"/>
              <p:cNvGrpSpPr/>
              <p:nvPr/>
            </p:nvGrpSpPr>
            <p:grpSpPr>
              <a:xfrm>
                <a:off x="11969460" y="3711590"/>
                <a:ext cx="2375392" cy="1080395"/>
                <a:chOff x="0" y="0"/>
                <a:chExt cx="625618" cy="284549"/>
              </a:xfrm>
            </p:grpSpPr>
            <p:sp>
              <p:nvSpPr>
                <p:cNvPr id="53" name="Freeform 53"/>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54" name="TextBox 54"/>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12303959" y="4022249"/>
                <a:ext cx="1707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Thêm công ty</a:t>
                </a:r>
              </a:p>
            </p:txBody>
          </p:sp>
          <p:grpSp>
            <p:nvGrpSpPr>
              <p:cNvPr id="56" name="Group 56"/>
              <p:cNvGrpSpPr/>
              <p:nvPr/>
            </p:nvGrpSpPr>
            <p:grpSpPr>
              <a:xfrm>
                <a:off x="13157156" y="4791985"/>
                <a:ext cx="2375392" cy="1080395"/>
                <a:chOff x="0" y="0"/>
                <a:chExt cx="625618" cy="284549"/>
              </a:xfrm>
            </p:grpSpPr>
            <p:sp>
              <p:nvSpPr>
                <p:cNvPr id="57" name="Freeform 57"/>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58" name="TextBox 58"/>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59" name="TextBox 59"/>
              <p:cNvSpPr txBox="1"/>
              <p:nvPr/>
            </p:nvSpPr>
            <p:spPr>
              <a:xfrm>
                <a:off x="13402046" y="5012085"/>
                <a:ext cx="2028954" cy="537486"/>
              </a:xfrm>
              <a:prstGeom prst="rect">
                <a:avLst/>
              </a:prstGeom>
            </p:spPr>
            <p:txBody>
              <a:bodyPr lIns="0" tIns="0" rIns="0" bIns="0" rtlCol="0" anchor="t">
                <a:spAutoFit/>
              </a:bodyPr>
              <a:lstStyle/>
              <a:p>
                <a:pPr>
                  <a:lnSpc>
                    <a:spcPts val="4499"/>
                  </a:lnSpc>
                  <a:spcBef>
                    <a:spcPct val="0"/>
                  </a:spcBef>
                </a:pPr>
                <a:r>
                  <a:rPr lang="en-US" sz="3214">
                    <a:solidFill>
                      <a:srgbClr val="000000"/>
                    </a:solidFill>
                    <a:latin typeface="Sriracha"/>
                  </a:rPr>
                  <a:t>Đăng nhập</a:t>
                </a:r>
              </a:p>
            </p:txBody>
          </p:sp>
          <p:grpSp>
            <p:nvGrpSpPr>
              <p:cNvPr id="60" name="Group 60"/>
              <p:cNvGrpSpPr/>
              <p:nvPr/>
            </p:nvGrpSpPr>
            <p:grpSpPr>
              <a:xfrm>
                <a:off x="15282937" y="7578864"/>
                <a:ext cx="2375392" cy="1080395"/>
                <a:chOff x="0" y="0"/>
                <a:chExt cx="625618" cy="284549"/>
              </a:xfrm>
            </p:grpSpPr>
            <p:sp>
              <p:nvSpPr>
                <p:cNvPr id="61" name="Freeform 61"/>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62" name="TextBox 62"/>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63" name="TextBox 63"/>
              <p:cNvSpPr txBox="1"/>
              <p:nvPr/>
            </p:nvSpPr>
            <p:spPr>
              <a:xfrm>
                <a:off x="15532548" y="7858252"/>
                <a:ext cx="2245040" cy="553996"/>
              </a:xfrm>
              <a:prstGeom prst="rect">
                <a:avLst/>
              </a:prstGeom>
            </p:spPr>
            <p:txBody>
              <a:bodyPr lIns="0" tIns="0" rIns="0" bIns="0" rtlCol="0" anchor="t">
                <a:spAutoFit/>
              </a:bodyPr>
              <a:lstStyle/>
              <a:p>
                <a:pPr>
                  <a:lnSpc>
                    <a:spcPts val="4639"/>
                  </a:lnSpc>
                  <a:spcBef>
                    <a:spcPct val="0"/>
                  </a:spcBef>
                </a:pPr>
                <a:r>
                  <a:rPr lang="en-US" sz="3314">
                    <a:solidFill>
                      <a:srgbClr val="000000"/>
                    </a:solidFill>
                    <a:latin typeface="Sriracha"/>
                  </a:rPr>
                  <a:t>Đăng xuất</a:t>
                </a:r>
              </a:p>
            </p:txBody>
          </p:sp>
          <p:grpSp>
            <p:nvGrpSpPr>
              <p:cNvPr id="64" name="Group 64"/>
              <p:cNvGrpSpPr/>
              <p:nvPr/>
            </p:nvGrpSpPr>
            <p:grpSpPr>
              <a:xfrm>
                <a:off x="6539583" y="8395091"/>
                <a:ext cx="2375392" cy="1080395"/>
                <a:chOff x="0" y="0"/>
                <a:chExt cx="625618" cy="284549"/>
              </a:xfrm>
            </p:grpSpPr>
            <p:sp>
              <p:nvSpPr>
                <p:cNvPr id="65" name="Freeform 65"/>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66" name="TextBox 66"/>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67" name="TextBox 67"/>
              <p:cNvSpPr txBox="1"/>
              <p:nvPr/>
            </p:nvSpPr>
            <p:spPr>
              <a:xfrm>
                <a:off x="6852027" y="8594156"/>
                <a:ext cx="1707593" cy="606066"/>
              </a:xfrm>
              <a:prstGeom prst="rect">
                <a:avLst/>
              </a:prstGeom>
            </p:spPr>
            <p:txBody>
              <a:bodyPr lIns="0" tIns="0" rIns="0" bIns="0" rtlCol="0" anchor="t">
                <a:spAutoFit/>
              </a:bodyPr>
              <a:lstStyle/>
              <a:p>
                <a:pPr>
                  <a:lnSpc>
                    <a:spcPts val="4919"/>
                  </a:lnSpc>
                  <a:spcBef>
                    <a:spcPct val="0"/>
                  </a:spcBef>
                </a:pPr>
                <a:r>
                  <a:rPr lang="en-US" sz="3514">
                    <a:solidFill>
                      <a:srgbClr val="000000"/>
                    </a:solidFill>
                    <a:latin typeface="Sriracha"/>
                  </a:rPr>
                  <a:t>Đăng ký</a:t>
                </a:r>
              </a:p>
            </p:txBody>
          </p:sp>
          <p:grpSp>
            <p:nvGrpSpPr>
              <p:cNvPr id="68" name="Group 68"/>
              <p:cNvGrpSpPr/>
              <p:nvPr/>
            </p:nvGrpSpPr>
            <p:grpSpPr>
              <a:xfrm>
                <a:off x="8225721" y="6703151"/>
                <a:ext cx="2375392" cy="1080395"/>
                <a:chOff x="0" y="0"/>
                <a:chExt cx="625618" cy="284549"/>
              </a:xfrm>
            </p:grpSpPr>
            <p:sp>
              <p:nvSpPr>
                <p:cNvPr id="69" name="Freeform 69"/>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70" name="TextBox 70"/>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8458843" y="7065949"/>
                <a:ext cx="1707593" cy="305577"/>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Xem báo cáo</a:t>
                </a:r>
              </a:p>
            </p:txBody>
          </p:sp>
          <p:grpSp>
            <p:nvGrpSpPr>
              <p:cNvPr id="72" name="Group 72"/>
              <p:cNvGrpSpPr/>
              <p:nvPr/>
            </p:nvGrpSpPr>
            <p:grpSpPr>
              <a:xfrm>
                <a:off x="10646256" y="6560276"/>
                <a:ext cx="2375392" cy="1080395"/>
                <a:chOff x="0" y="0"/>
                <a:chExt cx="625618" cy="284549"/>
              </a:xfrm>
            </p:grpSpPr>
            <p:sp>
              <p:nvSpPr>
                <p:cNvPr id="73" name="Freeform 73"/>
                <p:cNvSpPr/>
                <p:nvPr/>
              </p:nvSpPr>
              <p:spPr>
                <a:xfrm>
                  <a:off x="0" y="0"/>
                  <a:ext cx="625618" cy="284549"/>
                </a:xfrm>
                <a:custGeom>
                  <a:avLst/>
                  <a:gdLst/>
                  <a:ahLst/>
                  <a:cxnLst/>
                  <a:rect l="l" t="t" r="r" b="b"/>
                  <a:pathLst>
                    <a:path w="625618" h="284549">
                      <a:moveTo>
                        <a:pt x="312809" y="0"/>
                      </a:moveTo>
                      <a:cubicBezTo>
                        <a:pt x="140049" y="0"/>
                        <a:pt x="0" y="63698"/>
                        <a:pt x="0" y="142274"/>
                      </a:cubicBezTo>
                      <a:cubicBezTo>
                        <a:pt x="0" y="220850"/>
                        <a:pt x="140049" y="284549"/>
                        <a:pt x="312809" y="284549"/>
                      </a:cubicBezTo>
                      <a:cubicBezTo>
                        <a:pt x="485568" y="284549"/>
                        <a:pt x="625618" y="220850"/>
                        <a:pt x="625618" y="142274"/>
                      </a:cubicBezTo>
                      <a:cubicBezTo>
                        <a:pt x="625618" y="63698"/>
                        <a:pt x="485568" y="0"/>
                        <a:pt x="312809" y="0"/>
                      </a:cubicBezTo>
                      <a:close/>
                    </a:path>
                  </a:pathLst>
                </a:custGeom>
                <a:solidFill>
                  <a:srgbClr val="FFFFFF"/>
                </a:solidFill>
                <a:ln w="38100" cap="sq">
                  <a:solidFill>
                    <a:srgbClr val="000000"/>
                  </a:solidFill>
                  <a:prstDash val="solid"/>
                  <a:miter/>
                </a:ln>
              </p:spPr>
            </p:sp>
            <p:sp>
              <p:nvSpPr>
                <p:cNvPr id="74" name="TextBox 74"/>
                <p:cNvSpPr txBox="1"/>
                <p:nvPr/>
              </p:nvSpPr>
              <p:spPr>
                <a:xfrm>
                  <a:off x="58652" y="-11424"/>
                  <a:ext cx="508314" cy="269296"/>
                </a:xfrm>
                <a:prstGeom prst="rect">
                  <a:avLst/>
                </a:prstGeom>
              </p:spPr>
              <p:txBody>
                <a:bodyPr lIns="50800" tIns="50800" rIns="50800" bIns="50800" rtlCol="0" anchor="ctr"/>
                <a:lstStyle/>
                <a:p>
                  <a:pPr algn="ctr">
                    <a:lnSpc>
                      <a:spcPts val="2659"/>
                    </a:lnSpc>
                  </a:pPr>
                  <a:endParaRPr/>
                </a:p>
              </p:txBody>
            </p:sp>
          </p:grpSp>
          <p:sp>
            <p:nvSpPr>
              <p:cNvPr id="75" name="TextBox 75"/>
              <p:cNvSpPr txBox="1"/>
              <p:nvPr/>
            </p:nvSpPr>
            <p:spPr>
              <a:xfrm>
                <a:off x="11020233" y="6861581"/>
                <a:ext cx="1707593" cy="600852"/>
              </a:xfrm>
              <a:prstGeom prst="rect">
                <a:avLst/>
              </a:prstGeom>
            </p:spPr>
            <p:txBody>
              <a:bodyPr lIns="0" tIns="0" rIns="0" bIns="0" rtlCol="0" anchor="t">
                <a:spAutoFit/>
              </a:bodyPr>
              <a:lstStyle/>
              <a:p>
                <a:pPr algn="ctr">
                  <a:lnSpc>
                    <a:spcPts val="2365"/>
                  </a:lnSpc>
                </a:pPr>
                <a:r>
                  <a:rPr lang="en-US" sz="2414">
                    <a:solidFill>
                      <a:srgbClr val="000000"/>
                    </a:solidFill>
                    <a:latin typeface="Sriracha"/>
                  </a:rPr>
                  <a:t>Tìm kiếm sinh viên</a:t>
                </a: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circle(in)">
                                      <p:cBhvr>
                                        <p:cTn id="7"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5" name="Freeform 5"/>
          <p:cNvSpPr/>
          <p:nvPr/>
        </p:nvSpPr>
        <p:spPr>
          <a:xfrm>
            <a:off x="4687845" y="0"/>
            <a:ext cx="13600155" cy="10287000"/>
          </a:xfrm>
          <a:custGeom>
            <a:avLst/>
            <a:gdLst/>
            <a:ahLst/>
            <a:cxnLst/>
            <a:rect l="l" t="t" r="r" b="b"/>
            <a:pathLst>
              <a:path w="13600155" h="10287000">
                <a:moveTo>
                  <a:pt x="0" y="0"/>
                </a:moveTo>
                <a:lnTo>
                  <a:pt x="13600155" y="0"/>
                </a:lnTo>
                <a:lnTo>
                  <a:pt x="13600155" y="10287000"/>
                </a:lnTo>
                <a:lnTo>
                  <a:pt x="0" y="10287000"/>
                </a:lnTo>
                <a:lnTo>
                  <a:pt x="0" y="0"/>
                </a:lnTo>
                <a:close/>
              </a:path>
            </a:pathLst>
          </a:custGeom>
          <a:blipFill>
            <a:blip r:embed="rId2"/>
            <a:stretch>
              <a:fillRect/>
            </a:stretch>
          </a:blipFill>
        </p:spPr>
      </p:sp>
      <p:grpSp>
        <p:nvGrpSpPr>
          <p:cNvPr id="7" name="Group 6">
            <a:extLst>
              <a:ext uri="{FF2B5EF4-FFF2-40B4-BE49-F238E27FC236}">
                <a16:creationId xmlns:a16="http://schemas.microsoft.com/office/drawing/2014/main" xmlns="" id="{D5AEA472-172C-4E20-BA07-396DCA94A500}"/>
              </a:ext>
            </a:extLst>
          </p:cNvPr>
          <p:cNvGrpSpPr/>
          <p:nvPr/>
        </p:nvGrpSpPr>
        <p:grpSpPr>
          <a:xfrm>
            <a:off x="609601" y="1008531"/>
            <a:ext cx="2708909" cy="2154436"/>
            <a:chOff x="609601" y="1008531"/>
            <a:chExt cx="2708909" cy="2154436"/>
          </a:xfrm>
        </p:grpSpPr>
        <p:grpSp>
          <p:nvGrpSpPr>
            <p:cNvPr id="2" name="Group 2"/>
            <p:cNvGrpSpPr/>
            <p:nvPr/>
          </p:nvGrpSpPr>
          <p:grpSpPr>
            <a:xfrm>
              <a:off x="609601" y="1013084"/>
              <a:ext cx="228600" cy="1996815"/>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66800" y="1008531"/>
              <a:ext cx="2251710" cy="2154436"/>
            </a:xfrm>
            <a:prstGeom prst="rect">
              <a:avLst/>
            </a:prstGeom>
          </p:spPr>
          <p:txBody>
            <a:bodyPr lIns="0" tIns="0" rIns="0" bIns="0" rtlCol="0" anchor="t">
              <a:spAutoFit/>
            </a:bodyPr>
            <a:lstStyle/>
            <a:p>
              <a:pPr>
                <a:lnSpc>
                  <a:spcPts val="5599"/>
                </a:lnSpc>
              </a:pPr>
              <a:r>
                <a:rPr lang="en-US" sz="3999" b="1" dirty="0">
                  <a:solidFill>
                    <a:srgbClr val="000000"/>
                  </a:solidFill>
                  <a:latin typeface="Sriracha" panose="020B0604020202020204" charset="-34"/>
                  <a:cs typeface="Sriracha" panose="020B0604020202020204" charset="-34"/>
                </a:rPr>
                <a:t>BIỂU ĐỒ </a:t>
              </a:r>
            </a:p>
            <a:p>
              <a:pPr>
                <a:lnSpc>
                  <a:spcPts val="5599"/>
                </a:lnSpc>
              </a:pPr>
              <a:r>
                <a:rPr lang="en-US" sz="3999" b="1" dirty="0">
                  <a:solidFill>
                    <a:srgbClr val="000000"/>
                  </a:solidFill>
                  <a:latin typeface="Sriracha" panose="020B0604020202020204" charset="-34"/>
                  <a:cs typeface="Sriracha" panose="020B0604020202020204" charset="-34"/>
                </a:rPr>
                <a:t>CƠ SỞ </a:t>
              </a:r>
            </a:p>
            <a:p>
              <a:pPr>
                <a:lnSpc>
                  <a:spcPts val="5599"/>
                </a:lnSpc>
              </a:pPr>
              <a:r>
                <a:rPr lang="en-US" sz="3999" b="1" dirty="0">
                  <a:solidFill>
                    <a:srgbClr val="000000"/>
                  </a:solidFill>
                  <a:latin typeface="Sriracha" panose="020B0604020202020204" charset="-34"/>
                  <a:cs typeface="Sriracha" panose="020B0604020202020204" charset="-34"/>
                </a:rPr>
                <a:t>DỮ LIỆU</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C09D6196-81CA-8390-5805-566D5B8594BB}"/>
              </a:ext>
            </a:extLst>
          </p:cNvPr>
          <p:cNvGrpSpPr/>
          <p:nvPr/>
        </p:nvGrpSpPr>
        <p:grpSpPr>
          <a:xfrm>
            <a:off x="1068834" y="1113294"/>
            <a:ext cx="1897201" cy="616861"/>
            <a:chOff x="1068834" y="1113294"/>
            <a:chExt cx="1897201" cy="616861"/>
          </a:xfrm>
        </p:grpSpPr>
        <p:grpSp>
          <p:nvGrpSpPr>
            <p:cNvPr id="2" name="Group 2"/>
            <p:cNvGrpSpPr/>
            <p:nvPr/>
          </p:nvGrpSpPr>
          <p:grpSpPr>
            <a:xfrm>
              <a:off x="1068834" y="1113294"/>
              <a:ext cx="1310612" cy="616861"/>
              <a:chOff x="0" y="0"/>
              <a:chExt cx="225406" cy="106091"/>
            </a:xfrm>
          </p:grpSpPr>
          <p:sp>
            <p:nvSpPr>
              <p:cNvPr id="3" name="Freeform 3"/>
              <p:cNvSpPr/>
              <p:nvPr/>
            </p:nvSpPr>
            <p:spPr>
              <a:xfrm>
                <a:off x="0" y="0"/>
                <a:ext cx="225406" cy="106091"/>
              </a:xfrm>
              <a:custGeom>
                <a:avLst/>
                <a:gdLst/>
                <a:ahLst/>
                <a:cxnLst/>
                <a:rect l="l" t="t" r="r" b="b"/>
                <a:pathLst>
                  <a:path w="225406" h="106091">
                    <a:moveTo>
                      <a:pt x="0" y="0"/>
                    </a:moveTo>
                    <a:lnTo>
                      <a:pt x="225406" y="0"/>
                    </a:lnTo>
                    <a:lnTo>
                      <a:pt x="225406" y="106091"/>
                    </a:lnTo>
                    <a:lnTo>
                      <a:pt x="0" y="106091"/>
                    </a:lnTo>
                    <a:close/>
                  </a:path>
                </a:pathLst>
              </a:custGeom>
              <a:solidFill>
                <a:srgbClr val="DF4D17"/>
              </a:solidFill>
            </p:spPr>
          </p:sp>
          <p:sp>
            <p:nvSpPr>
              <p:cNvPr id="4" name="TextBox 4"/>
              <p:cNvSpPr txBox="1"/>
              <p:nvPr/>
            </p:nvSpPr>
            <p:spPr>
              <a:xfrm>
                <a:off x="0" y="-57150"/>
                <a:ext cx="225406" cy="163241"/>
              </a:xfrm>
              <a:prstGeom prst="rect">
                <a:avLst/>
              </a:prstGeom>
            </p:spPr>
            <p:txBody>
              <a:bodyPr lIns="50800" tIns="50800" rIns="50800" bIns="50800" rtlCol="0" anchor="ctr"/>
              <a:lstStyle/>
              <a:p>
                <a:pPr algn="ctr">
                  <a:lnSpc>
                    <a:spcPts val="4479"/>
                  </a:lnSpc>
                </a:pPr>
                <a:endParaRPr/>
              </a:p>
            </p:txBody>
          </p:sp>
        </p:grpSp>
        <p:grpSp>
          <p:nvGrpSpPr>
            <p:cNvPr id="5" name="Group 5"/>
            <p:cNvGrpSpPr/>
            <p:nvPr/>
          </p:nvGrpSpPr>
          <p:grpSpPr>
            <a:xfrm>
              <a:off x="1792858" y="1113294"/>
              <a:ext cx="1173177" cy="616861"/>
              <a:chOff x="0" y="0"/>
              <a:chExt cx="201769" cy="106091"/>
            </a:xfrm>
          </p:grpSpPr>
          <p:sp>
            <p:nvSpPr>
              <p:cNvPr id="6" name="Freeform 6"/>
              <p:cNvSpPr/>
              <p:nvPr/>
            </p:nvSpPr>
            <p:spPr>
              <a:xfrm>
                <a:off x="0" y="0"/>
                <a:ext cx="201769" cy="106091"/>
              </a:xfrm>
              <a:custGeom>
                <a:avLst/>
                <a:gdLst/>
                <a:ahLst/>
                <a:cxnLst/>
                <a:rect l="l" t="t" r="r" b="b"/>
                <a:pathLst>
                  <a:path w="201769" h="106091">
                    <a:moveTo>
                      <a:pt x="100884" y="0"/>
                    </a:moveTo>
                    <a:lnTo>
                      <a:pt x="201769" y="106091"/>
                    </a:lnTo>
                    <a:lnTo>
                      <a:pt x="0" y="106091"/>
                    </a:lnTo>
                    <a:lnTo>
                      <a:pt x="100884" y="0"/>
                    </a:lnTo>
                    <a:close/>
                  </a:path>
                </a:pathLst>
              </a:custGeom>
              <a:solidFill>
                <a:srgbClr val="DF4D17"/>
              </a:solidFill>
            </p:spPr>
          </p:sp>
          <p:sp>
            <p:nvSpPr>
              <p:cNvPr id="7" name="TextBox 7"/>
              <p:cNvSpPr txBox="1"/>
              <p:nvPr/>
            </p:nvSpPr>
            <p:spPr>
              <a:xfrm>
                <a:off x="31526" y="-7893"/>
                <a:ext cx="138716" cy="106407"/>
              </a:xfrm>
              <a:prstGeom prst="rect">
                <a:avLst/>
              </a:prstGeom>
            </p:spPr>
            <p:txBody>
              <a:bodyPr lIns="50800" tIns="50800" rIns="50800" bIns="50800" rtlCol="0" anchor="ctr"/>
              <a:lstStyle/>
              <a:p>
                <a:pPr algn="ctr">
                  <a:lnSpc>
                    <a:spcPts val="4479"/>
                  </a:lnSpc>
                </a:pPr>
                <a:endParaRPr/>
              </a:p>
            </p:txBody>
          </p:sp>
        </p:grpSp>
      </p:grpSp>
      <p:sp>
        <p:nvSpPr>
          <p:cNvPr id="8" name="TextBox 8"/>
          <p:cNvSpPr txBox="1"/>
          <p:nvPr/>
        </p:nvSpPr>
        <p:spPr>
          <a:xfrm>
            <a:off x="1028700" y="1133475"/>
            <a:ext cx="1528316" cy="681274"/>
          </a:xfrm>
          <a:prstGeom prst="rect">
            <a:avLst/>
          </a:prstGeom>
        </p:spPr>
        <p:txBody>
          <a:bodyPr lIns="0" tIns="0" rIns="0" bIns="0" rtlCol="0" anchor="t">
            <a:spAutoFit/>
          </a:bodyPr>
          <a:lstStyle/>
          <a:p>
            <a:pPr algn="ctr">
              <a:lnSpc>
                <a:spcPts val="5160"/>
              </a:lnSpc>
            </a:pPr>
            <a:r>
              <a:rPr lang="en-US" sz="5160">
                <a:solidFill>
                  <a:srgbClr val="FFFFFF"/>
                </a:solidFill>
                <a:latin typeface="Sigmar One"/>
              </a:rPr>
              <a:t>3</a:t>
            </a:r>
          </a:p>
        </p:txBody>
      </p:sp>
      <p:sp>
        <p:nvSpPr>
          <p:cNvPr id="9" name="TextBox 9"/>
          <p:cNvSpPr txBox="1"/>
          <p:nvPr/>
        </p:nvSpPr>
        <p:spPr>
          <a:xfrm>
            <a:off x="1981656" y="2019290"/>
            <a:ext cx="5790744" cy="3080139"/>
          </a:xfrm>
          <a:prstGeom prst="rect">
            <a:avLst/>
          </a:prstGeom>
        </p:spPr>
        <p:txBody>
          <a:bodyPr wrap="square" lIns="0" tIns="0" rIns="0" bIns="0" rtlCol="0" anchor="t">
            <a:spAutoFit/>
          </a:bodyPr>
          <a:lstStyle/>
          <a:p>
            <a:pPr>
              <a:lnSpc>
                <a:spcPts val="12599"/>
              </a:lnSpc>
            </a:pPr>
            <a:r>
              <a:rPr lang="en-US" sz="8999" b="1" dirty="0">
                <a:solidFill>
                  <a:srgbClr val="DF4D17"/>
                </a:solidFill>
                <a:latin typeface="Sansita Bold" panose="020B0604020202020204" charset="0"/>
                <a:cs typeface="Sriracha" panose="020B0604020202020204" charset="-34"/>
              </a:rPr>
              <a:t>KẾT QUẢ</a:t>
            </a:r>
          </a:p>
          <a:p>
            <a:pPr>
              <a:lnSpc>
                <a:spcPts val="12599"/>
              </a:lnSpc>
              <a:spcBef>
                <a:spcPct val="0"/>
              </a:spcBef>
            </a:pPr>
            <a:r>
              <a:rPr lang="en-US" sz="8999" b="1" dirty="0">
                <a:solidFill>
                  <a:srgbClr val="DF4D17"/>
                </a:solidFill>
                <a:latin typeface="Sansita Bold" panose="020B0604020202020204" charset="0"/>
                <a:cs typeface="Sriracha" panose="020B0604020202020204" charset="-34"/>
              </a:rPr>
              <a:t>ĐẠT ĐƯỢC</a:t>
            </a:r>
          </a:p>
        </p:txBody>
      </p:sp>
      <p:sp>
        <p:nvSpPr>
          <p:cNvPr id="10" name="Freeform 10"/>
          <p:cNvSpPr/>
          <p:nvPr/>
        </p:nvSpPr>
        <p:spPr>
          <a:xfrm>
            <a:off x="9144000" y="29337"/>
            <a:ext cx="9144000" cy="2750710"/>
          </a:xfrm>
          <a:custGeom>
            <a:avLst/>
            <a:gdLst/>
            <a:ahLst/>
            <a:cxnLst/>
            <a:rect l="l" t="t" r="r" b="b"/>
            <a:pathLst>
              <a:path w="9144000" h="2750710">
                <a:moveTo>
                  <a:pt x="0" y="0"/>
                </a:moveTo>
                <a:lnTo>
                  <a:pt x="9144000" y="0"/>
                </a:lnTo>
                <a:lnTo>
                  <a:pt x="9144000" y="2750710"/>
                </a:lnTo>
                <a:lnTo>
                  <a:pt x="0" y="2750710"/>
                </a:lnTo>
                <a:lnTo>
                  <a:pt x="0" y="0"/>
                </a:lnTo>
                <a:close/>
              </a:path>
            </a:pathLst>
          </a:custGeom>
          <a:blipFill>
            <a:blip r:embed="rId2">
              <a:alphaModFix amt="90000"/>
            </a:blip>
            <a:stretch>
              <a:fillRect t="-31047" b="-8864"/>
            </a:stretch>
          </a:blipFill>
        </p:spPr>
      </p:sp>
      <p:sp>
        <p:nvSpPr>
          <p:cNvPr id="11" name="Freeform 11"/>
          <p:cNvSpPr/>
          <p:nvPr/>
        </p:nvSpPr>
        <p:spPr>
          <a:xfrm>
            <a:off x="9144000" y="2781658"/>
            <a:ext cx="9144000" cy="3759693"/>
          </a:xfrm>
          <a:custGeom>
            <a:avLst/>
            <a:gdLst/>
            <a:ahLst/>
            <a:cxnLst/>
            <a:rect l="l" t="t" r="r" b="b"/>
            <a:pathLst>
              <a:path w="9144000" h="3759693">
                <a:moveTo>
                  <a:pt x="0" y="0"/>
                </a:moveTo>
                <a:lnTo>
                  <a:pt x="9144000" y="0"/>
                </a:lnTo>
                <a:lnTo>
                  <a:pt x="9144000" y="3759693"/>
                </a:lnTo>
                <a:lnTo>
                  <a:pt x="0" y="3759693"/>
                </a:lnTo>
                <a:lnTo>
                  <a:pt x="0" y="0"/>
                </a:lnTo>
                <a:close/>
              </a:path>
            </a:pathLst>
          </a:custGeom>
          <a:blipFill>
            <a:blip r:embed="rId3"/>
            <a:stretch>
              <a:fillRect b="-8550"/>
            </a:stretch>
          </a:blipFill>
        </p:spPr>
      </p:sp>
      <p:sp>
        <p:nvSpPr>
          <p:cNvPr id="12" name="Freeform 12"/>
          <p:cNvSpPr/>
          <p:nvPr/>
        </p:nvSpPr>
        <p:spPr>
          <a:xfrm>
            <a:off x="9144000" y="6541351"/>
            <a:ext cx="9144000" cy="4174277"/>
          </a:xfrm>
          <a:custGeom>
            <a:avLst/>
            <a:gdLst/>
            <a:ahLst/>
            <a:cxnLst/>
            <a:rect l="l" t="t" r="r" b="b"/>
            <a:pathLst>
              <a:path w="9144000" h="4174277">
                <a:moveTo>
                  <a:pt x="0" y="0"/>
                </a:moveTo>
                <a:lnTo>
                  <a:pt x="9144000" y="0"/>
                </a:lnTo>
                <a:lnTo>
                  <a:pt x="9144000" y="4174277"/>
                </a:lnTo>
                <a:lnTo>
                  <a:pt x="0" y="4174277"/>
                </a:lnTo>
                <a:lnTo>
                  <a:pt x="0" y="0"/>
                </a:lnTo>
                <a:close/>
              </a:path>
            </a:pathLst>
          </a:custGeom>
          <a:blipFill>
            <a:blip r:embed="rId4"/>
            <a:stretch>
              <a:fillRect t="-1878" b="-1878"/>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13392275" y="0"/>
            <a:ext cx="10519778" cy="105197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C376">
                <a:alpha val="47843"/>
              </a:srgbClr>
            </a:solidFill>
          </p:spPr>
          <p:txBody>
            <a:bodyPr/>
            <a:lstStyle/>
            <a:p>
              <a:endParaRPr lang="en-US" dirty="0"/>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04432">
            <a:off x="7264988" y="3771682"/>
            <a:ext cx="767888" cy="665968"/>
          </a:xfrm>
          <a:custGeom>
            <a:avLst/>
            <a:gdLst/>
            <a:ahLst/>
            <a:cxnLst/>
            <a:rect l="l" t="t" r="r" b="b"/>
            <a:pathLst>
              <a:path w="767888" h="665968">
                <a:moveTo>
                  <a:pt x="0" y="0"/>
                </a:moveTo>
                <a:lnTo>
                  <a:pt x="767887" y="0"/>
                </a:lnTo>
                <a:lnTo>
                  <a:pt x="767887" y="665968"/>
                </a:lnTo>
                <a:lnTo>
                  <a:pt x="0" y="6659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509872" y="2390785"/>
            <a:ext cx="8547320" cy="5350014"/>
          </a:xfrm>
          <a:custGeom>
            <a:avLst/>
            <a:gdLst/>
            <a:ahLst/>
            <a:cxnLst/>
            <a:rect l="l" t="t" r="r" b="b"/>
            <a:pathLst>
              <a:path w="8749428" h="5350014">
                <a:moveTo>
                  <a:pt x="0" y="0"/>
                </a:moveTo>
                <a:lnTo>
                  <a:pt x="8749428" y="0"/>
                </a:lnTo>
                <a:lnTo>
                  <a:pt x="8749428" y="5350013"/>
                </a:lnTo>
                <a:lnTo>
                  <a:pt x="0" y="5350013"/>
                </a:lnTo>
                <a:lnTo>
                  <a:pt x="0" y="0"/>
                </a:lnTo>
                <a:close/>
              </a:path>
            </a:pathLst>
          </a:custGeom>
          <a:blipFill>
            <a:blip r:embed="rId4"/>
            <a:stretch>
              <a:fillRect/>
            </a:stretch>
          </a:blipFill>
        </p:spPr>
        <p:txBody>
          <a:bodyPr/>
          <a:lstStyle/>
          <a:p>
            <a:endParaRPr lang="en-US" dirty="0"/>
          </a:p>
        </p:txBody>
      </p:sp>
      <p:sp>
        <p:nvSpPr>
          <p:cNvPr id="7" name="TextBox 7"/>
          <p:cNvSpPr txBox="1"/>
          <p:nvPr/>
        </p:nvSpPr>
        <p:spPr>
          <a:xfrm>
            <a:off x="1028700" y="857250"/>
            <a:ext cx="6362700"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TRANG CHỦ</a:t>
            </a:r>
          </a:p>
        </p:txBody>
      </p:sp>
      <p:sp>
        <p:nvSpPr>
          <p:cNvPr id="8" name="TextBox 8"/>
          <p:cNvSpPr txBox="1"/>
          <p:nvPr/>
        </p:nvSpPr>
        <p:spPr>
          <a:xfrm>
            <a:off x="1028700" y="3899549"/>
            <a:ext cx="5906697" cy="1654299"/>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panose="020B0604020202020204" charset="-34"/>
                <a:cs typeface="Sriracha" panose="020B0604020202020204" charset="-34"/>
              </a:rPr>
              <a:t>Hiển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thị</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đoạn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giới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thiệu</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ngắn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về</a:t>
            </a:r>
            <a:r>
              <a:rPr lang="en-US" sz="3056" dirty="0">
                <a:solidFill>
                  <a:srgbClr val="000000"/>
                </a:solidFill>
                <a:latin typeface="Sriracha" panose="020B0604020202020204" charset="-34"/>
                <a:cs typeface="Sriracha" panose="020B0604020202020204" charset="-34"/>
              </a:rPr>
              <a:t> khoa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form </a:t>
            </a:r>
            <a:r>
              <a:rPr lang="en-US" sz="3056" dirty="0" err="1">
                <a:solidFill>
                  <a:srgbClr val="000000"/>
                </a:solidFill>
                <a:latin typeface="Sriracha" panose="020B0604020202020204" charset="-34"/>
                <a:cs typeface="Sriracha" panose="020B0604020202020204" charset="-34"/>
              </a:rPr>
              <a:t>lựa</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chọn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loại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tài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khoản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đăng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nhập</a:t>
            </a:r>
            <a:endParaRPr lang="en-US" sz="3056" dirty="0">
              <a:solidFill>
                <a:srgbClr val="000000"/>
              </a:solidFill>
              <a:latin typeface="Sriracha" panose="020B0604020202020204" charset="-34"/>
              <a:cs typeface="Sriracha" panose="020B0604020202020204" charset="-34"/>
            </a:endParaRPr>
          </a:p>
        </p:txBody>
      </p:sp>
      <p:sp>
        <p:nvSpPr>
          <p:cNvPr id="12" name="Freeform 5">
            <a:extLst>
              <a:ext uri="{FF2B5EF4-FFF2-40B4-BE49-F238E27FC236}">
                <a16:creationId xmlns:a16="http://schemas.microsoft.com/office/drawing/2014/main" xmlns="" id="{77C7E281-78E5-82D5-BE75-00EC3A299996}"/>
              </a:ext>
            </a:extLst>
          </p:cNvPr>
          <p:cNvSpPr/>
          <p:nvPr/>
        </p:nvSpPr>
        <p:spPr>
          <a:xfrm>
            <a:off x="24898282" y="724703"/>
            <a:ext cx="5452377" cy="8577258"/>
          </a:xfrm>
          <a:custGeom>
            <a:avLst/>
            <a:gdLst/>
            <a:ahLst/>
            <a:cxnLst/>
            <a:rect l="l" t="t" r="r" b="b"/>
            <a:pathLst>
              <a:path w="5452377" h="8577258">
                <a:moveTo>
                  <a:pt x="0" y="0"/>
                </a:moveTo>
                <a:lnTo>
                  <a:pt x="5452377" y="0"/>
                </a:lnTo>
                <a:lnTo>
                  <a:pt x="5452377" y="8577258"/>
                </a:lnTo>
                <a:lnTo>
                  <a:pt x="0" y="8577258"/>
                </a:lnTo>
                <a:lnTo>
                  <a:pt x="0" y="0"/>
                </a:lnTo>
                <a:close/>
              </a:path>
            </a:pathLst>
          </a:custGeom>
          <a:blipFill>
            <a:blip r:embed="rId5"/>
            <a:stretch>
              <a:fillRect/>
            </a:stretch>
          </a:blipFill>
        </p:spPr>
      </p:sp>
      <p:sp>
        <p:nvSpPr>
          <p:cNvPr id="13" name="TextBox 7">
            <a:extLst>
              <a:ext uri="{FF2B5EF4-FFF2-40B4-BE49-F238E27FC236}">
                <a16:creationId xmlns:a16="http://schemas.microsoft.com/office/drawing/2014/main" xmlns="" id="{DDFC738A-7B59-7A4F-483A-3CF79AFCFB76}"/>
              </a:ext>
            </a:extLst>
          </p:cNvPr>
          <p:cNvSpPr txBox="1"/>
          <p:nvPr/>
        </p:nvSpPr>
        <p:spPr>
          <a:xfrm>
            <a:off x="1546536" y="-1615827"/>
            <a:ext cx="5600700"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ĐĂNG KÝ</a:t>
            </a:r>
          </a:p>
        </p:txBody>
      </p:sp>
      <p:sp>
        <p:nvSpPr>
          <p:cNvPr id="14" name="TextBox 8">
            <a:extLst>
              <a:ext uri="{FF2B5EF4-FFF2-40B4-BE49-F238E27FC236}">
                <a16:creationId xmlns:a16="http://schemas.microsoft.com/office/drawing/2014/main" xmlns="" id="{16E0DB28-B447-A1D5-40C5-1718441BB8BB}"/>
              </a:ext>
            </a:extLst>
          </p:cNvPr>
          <p:cNvSpPr txBox="1"/>
          <p:nvPr/>
        </p:nvSpPr>
        <p:spPr>
          <a:xfrm>
            <a:off x="-8405821" y="3910466"/>
            <a:ext cx="5906697" cy="1102866"/>
          </a:xfrm>
          <a:prstGeom prst="rect">
            <a:avLst/>
          </a:prstGeom>
        </p:spPr>
        <p:txBody>
          <a:bodyPr lIns="0" tIns="0" rIns="0" bIns="0" rtlCol="0" anchor="t">
            <a:spAutoFit/>
          </a:bodyPr>
          <a:lstStyle/>
          <a:p>
            <a:pPr>
              <a:lnSpc>
                <a:spcPts val="4278"/>
              </a:lnSpc>
              <a:spcBef>
                <a:spcPct val="0"/>
              </a:spcBef>
            </a:pPr>
            <a:r>
              <a:rPr lang="en-US" sz="3056" dirty="0">
                <a:solidFill>
                  <a:srgbClr val="000000"/>
                </a:solidFill>
                <a:latin typeface="Sriracha Bold"/>
              </a:rPr>
              <a:t>Cho </a:t>
            </a:r>
            <a:r>
              <a:rPr lang="en-US" sz="3056" dirty="0" err="1">
                <a:solidFill>
                  <a:srgbClr val="000000"/>
                </a:solidFill>
                <a:latin typeface="Sriracha Bold"/>
              </a:rPr>
              <a:t>phép</a:t>
            </a:r>
            <a:r>
              <a:rPr lang="en-US" sz="3056" dirty="0">
                <a:solidFill>
                  <a:srgbClr val="000000"/>
                </a:solidFill>
                <a:latin typeface="Sriracha Bold"/>
              </a:rPr>
              <a:t> </a:t>
            </a:r>
            <a:r>
              <a:rPr lang="en-US" sz="3056" dirty="0" err="1">
                <a:solidFill>
                  <a:srgbClr val="000000"/>
                </a:solidFill>
                <a:latin typeface="Sriracha Bold"/>
              </a:rPr>
              <a:t>người</a:t>
            </a:r>
            <a:r>
              <a:rPr lang="en-US" sz="3056" dirty="0">
                <a:solidFill>
                  <a:srgbClr val="000000"/>
                </a:solidFill>
                <a:latin typeface="Sriracha Bold"/>
              </a:rPr>
              <a:t> </a:t>
            </a:r>
            <a:r>
              <a:rPr lang="en-US" sz="3056" dirty="0" err="1">
                <a:solidFill>
                  <a:srgbClr val="000000"/>
                </a:solidFill>
                <a:latin typeface="Sriracha Bold"/>
              </a:rPr>
              <a:t>dùng</a:t>
            </a:r>
            <a:r>
              <a:rPr lang="en-US" sz="3056" dirty="0">
                <a:solidFill>
                  <a:srgbClr val="000000"/>
                </a:solidFill>
                <a:latin typeface="Sriracha Bold"/>
              </a:rPr>
              <a:t> </a:t>
            </a:r>
            <a:r>
              <a:rPr lang="en-US" sz="3056" dirty="0" err="1">
                <a:solidFill>
                  <a:srgbClr val="000000"/>
                </a:solidFill>
                <a:latin typeface="Sriracha Bold"/>
              </a:rPr>
              <a:t>đăng</a:t>
            </a:r>
            <a:r>
              <a:rPr lang="en-US" sz="3056" dirty="0">
                <a:solidFill>
                  <a:srgbClr val="000000"/>
                </a:solidFill>
                <a:latin typeface="Sriracha Bold"/>
              </a:rPr>
              <a:t> </a:t>
            </a:r>
            <a:r>
              <a:rPr lang="en-US" sz="3056" dirty="0" err="1">
                <a:solidFill>
                  <a:srgbClr val="000000"/>
                </a:solidFill>
                <a:latin typeface="Sriracha Bold"/>
              </a:rPr>
              <a:t>ký</a:t>
            </a:r>
            <a:r>
              <a:rPr lang="en-US" sz="3056" dirty="0">
                <a:solidFill>
                  <a:srgbClr val="000000"/>
                </a:solidFill>
                <a:latin typeface="Sriracha Bold"/>
              </a:rPr>
              <a:t> </a:t>
            </a:r>
            <a:r>
              <a:rPr lang="en-US" sz="3056" dirty="0" err="1">
                <a:solidFill>
                  <a:srgbClr val="000000"/>
                </a:solidFill>
                <a:latin typeface="Sriracha Bold"/>
              </a:rPr>
              <a:t>tài</a:t>
            </a:r>
            <a:r>
              <a:rPr lang="en-US" sz="3056" dirty="0">
                <a:solidFill>
                  <a:srgbClr val="000000"/>
                </a:solidFill>
                <a:latin typeface="Sriracha Bold"/>
              </a:rPr>
              <a:t> </a:t>
            </a:r>
            <a:r>
              <a:rPr lang="en-US" sz="3056" dirty="0" err="1">
                <a:solidFill>
                  <a:srgbClr val="000000"/>
                </a:solidFill>
                <a:latin typeface="Sriracha Bold"/>
              </a:rPr>
              <a:t>khoản</a:t>
            </a:r>
            <a:r>
              <a:rPr lang="en-US" sz="3056" dirty="0">
                <a:solidFill>
                  <a:srgbClr val="000000"/>
                </a:solidFill>
                <a:latin typeface="Sriracha Bold"/>
              </a:rPr>
              <a:t> </a:t>
            </a:r>
            <a:r>
              <a:rPr lang="en-US" sz="3056" dirty="0" err="1">
                <a:solidFill>
                  <a:srgbClr val="000000"/>
                </a:solidFill>
                <a:latin typeface="Sriracha" panose="020B0604020202020204" charset="-34"/>
                <a:cs typeface="Sriracha" panose="020B0604020202020204" charset="-34"/>
              </a:rPr>
              <a:t>trên</a:t>
            </a:r>
            <a:r>
              <a:rPr lang="en-US" sz="3056" dirty="0">
                <a:solidFill>
                  <a:srgbClr val="000000"/>
                </a:solidFill>
                <a:latin typeface="Sriracha Bold"/>
              </a:rPr>
              <a:t> </a:t>
            </a:r>
            <a:r>
              <a:rPr lang="en-US" sz="3056" dirty="0" err="1">
                <a:solidFill>
                  <a:srgbClr val="000000"/>
                </a:solidFill>
                <a:latin typeface="Sriracha Bold"/>
              </a:rPr>
              <a:t>hệ</a:t>
            </a:r>
            <a:r>
              <a:rPr lang="en-US" sz="3056" dirty="0">
                <a:solidFill>
                  <a:srgbClr val="000000"/>
                </a:solidFill>
                <a:latin typeface="Sriracha Bold"/>
              </a:rPr>
              <a:t> </a:t>
            </a:r>
            <a:r>
              <a:rPr lang="en-US" sz="3056" dirty="0" err="1">
                <a:solidFill>
                  <a:srgbClr val="000000"/>
                </a:solidFill>
                <a:latin typeface="Sriracha Bold"/>
              </a:rPr>
              <a:t>thống</a:t>
            </a:r>
            <a:r>
              <a:rPr lang="en-US" sz="3056" dirty="0">
                <a:solidFill>
                  <a:srgbClr val="000000"/>
                </a:solidFill>
                <a:latin typeface="Sriracha Bold"/>
              </a:rPr>
              <a:t>.</a:t>
            </a:r>
          </a:p>
        </p:txBody>
      </p:sp>
      <p:sp>
        <p:nvSpPr>
          <p:cNvPr id="15" name="Freeform 6">
            <a:extLst>
              <a:ext uri="{FF2B5EF4-FFF2-40B4-BE49-F238E27FC236}">
                <a16:creationId xmlns:a16="http://schemas.microsoft.com/office/drawing/2014/main" xmlns="" id="{5840BDBA-0DE4-1A4F-D27D-E413596C6BC0}"/>
              </a:ext>
            </a:extLst>
          </p:cNvPr>
          <p:cNvSpPr/>
          <p:nvPr/>
        </p:nvSpPr>
        <p:spPr>
          <a:xfrm>
            <a:off x="25022792" y="1665163"/>
            <a:ext cx="5203355" cy="6301385"/>
          </a:xfrm>
          <a:custGeom>
            <a:avLst/>
            <a:gdLst/>
            <a:ahLst/>
            <a:cxnLst/>
            <a:rect l="l" t="t" r="r" b="b"/>
            <a:pathLst>
              <a:path w="5203355" h="6301385">
                <a:moveTo>
                  <a:pt x="0" y="0"/>
                </a:moveTo>
                <a:lnTo>
                  <a:pt x="5203355" y="0"/>
                </a:lnTo>
                <a:lnTo>
                  <a:pt x="5203355" y="6301386"/>
                </a:lnTo>
                <a:lnTo>
                  <a:pt x="0" y="6301386"/>
                </a:lnTo>
                <a:lnTo>
                  <a:pt x="0" y="0"/>
                </a:lnTo>
                <a:close/>
              </a:path>
            </a:pathLst>
          </a:custGeom>
          <a:blipFill>
            <a:blip r:embed="rId6"/>
            <a:stretch>
              <a:fillRect/>
            </a:stretch>
          </a:blipFill>
        </p:spPr>
      </p:sp>
      <p:sp>
        <p:nvSpPr>
          <p:cNvPr id="16" name="TextBox 7">
            <a:extLst>
              <a:ext uri="{FF2B5EF4-FFF2-40B4-BE49-F238E27FC236}">
                <a16:creationId xmlns:a16="http://schemas.microsoft.com/office/drawing/2014/main" xmlns="" id="{433E68A2-F18C-27B1-C95A-3E79E1C4630A}"/>
              </a:ext>
            </a:extLst>
          </p:cNvPr>
          <p:cNvSpPr txBox="1"/>
          <p:nvPr/>
        </p:nvSpPr>
        <p:spPr>
          <a:xfrm>
            <a:off x="7227039" y="-1589570"/>
            <a:ext cx="6667500"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ĐĂNG NHẬP</a:t>
            </a:r>
          </a:p>
        </p:txBody>
      </p:sp>
      <p:sp>
        <p:nvSpPr>
          <p:cNvPr id="17" name="TextBox 8">
            <a:extLst>
              <a:ext uri="{FF2B5EF4-FFF2-40B4-BE49-F238E27FC236}">
                <a16:creationId xmlns:a16="http://schemas.microsoft.com/office/drawing/2014/main" xmlns="" id="{5F59F038-1526-C3D7-60E6-35A80ABD212E}"/>
              </a:ext>
            </a:extLst>
          </p:cNvPr>
          <p:cNvSpPr txBox="1"/>
          <p:nvPr/>
        </p:nvSpPr>
        <p:spPr>
          <a:xfrm>
            <a:off x="-8390581" y="3910466"/>
            <a:ext cx="5906697" cy="1102866"/>
          </a:xfrm>
          <a:prstGeom prst="rect">
            <a:avLst/>
          </a:prstGeom>
        </p:spPr>
        <p:txBody>
          <a:bodyPr lIns="0" tIns="0" rIns="0" bIns="0" rtlCol="0" anchor="t">
            <a:spAutoFit/>
          </a:bodyPr>
          <a:lstStyle/>
          <a:p>
            <a:pPr>
              <a:lnSpc>
                <a:spcPts val="4278"/>
              </a:lnSpc>
              <a:spcBef>
                <a:spcPct val="0"/>
              </a:spcBef>
            </a:pPr>
            <a:r>
              <a:rPr lang="en-US" sz="3056" dirty="0">
                <a:solidFill>
                  <a:srgbClr val="000000"/>
                </a:solidFill>
                <a:latin typeface="Sriracha" panose="020B0604020202020204" charset="-34"/>
                <a:cs typeface="Sriracha" panose="020B0604020202020204" charset="-34"/>
              </a:rPr>
              <a:t>Cho </a:t>
            </a:r>
            <a:r>
              <a:rPr lang="en-US" sz="3056" dirty="0" err="1">
                <a:solidFill>
                  <a:srgbClr val="000000"/>
                </a:solidFill>
                <a:latin typeface="Sriracha" panose="020B0604020202020204" charset="-34"/>
                <a:cs typeface="Sriracha" panose="020B0604020202020204" charset="-34"/>
              </a:rPr>
              <a:t>phép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người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dùng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đăng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nhập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hệ</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thống</a:t>
            </a:r>
            <a:r>
              <a:rPr lang="en-US" sz="3056" dirty="0">
                <a:solidFill>
                  <a:srgbClr val="000000"/>
                </a:solidFill>
                <a:latin typeface="Sriracha" panose="020B0604020202020204" charset="-34"/>
                <a:cs typeface="Sriracha" panose="020B0604020202020204" charset="-34"/>
              </a:rPr>
              <a:t>.</a:t>
            </a:r>
          </a:p>
        </p:txBody>
      </p:sp>
      <p:sp>
        <p:nvSpPr>
          <p:cNvPr id="18" name="Freeform 6">
            <a:extLst>
              <a:ext uri="{FF2B5EF4-FFF2-40B4-BE49-F238E27FC236}">
                <a16:creationId xmlns:a16="http://schemas.microsoft.com/office/drawing/2014/main" xmlns="" id="{1F4D209E-81C7-9F2C-9F3D-01DAF7A7C1CC}"/>
              </a:ext>
            </a:extLst>
          </p:cNvPr>
          <p:cNvSpPr/>
          <p:nvPr/>
        </p:nvSpPr>
        <p:spPr>
          <a:xfrm>
            <a:off x="25022792" y="2898411"/>
            <a:ext cx="10163767" cy="4229842"/>
          </a:xfrm>
          <a:custGeom>
            <a:avLst/>
            <a:gdLst/>
            <a:ahLst/>
            <a:cxnLst/>
            <a:rect l="l" t="t" r="r" b="b"/>
            <a:pathLst>
              <a:path w="10163767" h="4229842">
                <a:moveTo>
                  <a:pt x="0" y="0"/>
                </a:moveTo>
                <a:lnTo>
                  <a:pt x="10163767" y="0"/>
                </a:lnTo>
                <a:lnTo>
                  <a:pt x="10163767" y="4229842"/>
                </a:lnTo>
                <a:lnTo>
                  <a:pt x="0" y="4229842"/>
                </a:lnTo>
                <a:lnTo>
                  <a:pt x="0" y="0"/>
                </a:lnTo>
                <a:close/>
              </a:path>
            </a:pathLst>
          </a:custGeom>
          <a:blipFill>
            <a:blip r:embed="rId7"/>
            <a:stretch>
              <a:fillRect r="-3953"/>
            </a:stretch>
          </a:blipFill>
        </p:spPr>
        <p:txBody>
          <a:bodyPr/>
          <a:lstStyle/>
          <a:p>
            <a:endParaRPr lang="en-US" dirty="0"/>
          </a:p>
        </p:txBody>
      </p:sp>
      <p:sp>
        <p:nvSpPr>
          <p:cNvPr id="19" name="TextBox 7">
            <a:extLst>
              <a:ext uri="{FF2B5EF4-FFF2-40B4-BE49-F238E27FC236}">
                <a16:creationId xmlns:a16="http://schemas.microsoft.com/office/drawing/2014/main" xmlns="" id="{0B689FAC-038C-C23C-478A-59199B6C2050}"/>
              </a:ext>
            </a:extLst>
          </p:cNvPr>
          <p:cNvSpPr txBox="1"/>
          <p:nvPr/>
        </p:nvSpPr>
        <p:spPr>
          <a:xfrm>
            <a:off x="8610599" y="-3322214"/>
            <a:ext cx="11371663"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THÊM ĐỢT THỰC TẬP</a:t>
            </a:r>
          </a:p>
        </p:txBody>
      </p:sp>
      <p:sp>
        <p:nvSpPr>
          <p:cNvPr id="20" name="TextBox 8">
            <a:extLst>
              <a:ext uri="{FF2B5EF4-FFF2-40B4-BE49-F238E27FC236}">
                <a16:creationId xmlns:a16="http://schemas.microsoft.com/office/drawing/2014/main" xmlns="" id="{57A22E3B-1A12-A45F-8BA7-94262CE454C6}"/>
              </a:ext>
            </a:extLst>
          </p:cNvPr>
          <p:cNvSpPr txBox="1"/>
          <p:nvPr/>
        </p:nvSpPr>
        <p:spPr>
          <a:xfrm>
            <a:off x="-8935197" y="3623832"/>
            <a:ext cx="6522850" cy="2205732"/>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hiện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thêm</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đợt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tập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mới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với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các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thông</a:t>
            </a:r>
            <a:r>
              <a:rPr lang="en-US" sz="3056" dirty="0">
                <a:solidFill>
                  <a:srgbClr val="000000"/>
                </a:solidFill>
                <a:latin typeface="Sriracha" panose="020B0604020202020204" charset="-34"/>
                <a:cs typeface="Sriracha" panose="020B0604020202020204" charset="-34"/>
              </a:rPr>
              <a:t> tin: </a:t>
            </a:r>
            <a:r>
              <a:rPr lang="en-US" sz="3056" dirty="0" err="1">
                <a:solidFill>
                  <a:srgbClr val="000000"/>
                </a:solidFill>
                <a:latin typeface="Sriracha" panose="020B0604020202020204" charset="-34"/>
                <a:cs typeface="Sriracha" panose="020B0604020202020204" charset="-34"/>
              </a:rPr>
              <a:t>Tên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đợt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tập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ngày</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bắt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đầu</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ngày</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kết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thúc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danh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sách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lớp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ghi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chú</a:t>
            </a:r>
            <a:r>
              <a:rPr lang="en-US" sz="3056" dirty="0">
                <a:solidFill>
                  <a:srgbClr val="000000"/>
                </a:solidFill>
                <a:latin typeface="Sriracha" panose="020B0604020202020204" charset="-34"/>
                <a:cs typeface="Sriracha" panose="020B0604020202020204" charset="-34"/>
              </a:rPr>
              <a:t>.</a:t>
            </a:r>
          </a:p>
        </p:txBody>
      </p:sp>
      <p:sp>
        <p:nvSpPr>
          <p:cNvPr id="21" name="Freeform 6">
            <a:extLst>
              <a:ext uri="{FF2B5EF4-FFF2-40B4-BE49-F238E27FC236}">
                <a16:creationId xmlns:a16="http://schemas.microsoft.com/office/drawing/2014/main" xmlns="" id="{C9FA2CFA-3348-7E9F-55B3-14B31E7B11BC}"/>
              </a:ext>
            </a:extLst>
          </p:cNvPr>
          <p:cNvSpPr/>
          <p:nvPr/>
        </p:nvSpPr>
        <p:spPr>
          <a:xfrm>
            <a:off x="25197842" y="2742963"/>
            <a:ext cx="10056610" cy="3437872"/>
          </a:xfrm>
          <a:custGeom>
            <a:avLst/>
            <a:gdLst/>
            <a:ahLst/>
            <a:cxnLst/>
            <a:rect l="l" t="t" r="r" b="b"/>
            <a:pathLst>
              <a:path w="10056610" h="3437872">
                <a:moveTo>
                  <a:pt x="0" y="0"/>
                </a:moveTo>
                <a:lnTo>
                  <a:pt x="10056610" y="0"/>
                </a:lnTo>
                <a:lnTo>
                  <a:pt x="10056610" y="3437872"/>
                </a:lnTo>
                <a:lnTo>
                  <a:pt x="0" y="3437872"/>
                </a:lnTo>
                <a:lnTo>
                  <a:pt x="0" y="0"/>
                </a:lnTo>
                <a:close/>
              </a:path>
            </a:pathLst>
          </a:custGeom>
          <a:blipFill>
            <a:blip r:embed="rId8"/>
            <a:stretch>
              <a:fillRect r="-5061"/>
            </a:stretch>
          </a:blipFill>
        </p:spPr>
      </p:sp>
      <p:sp>
        <p:nvSpPr>
          <p:cNvPr id="22" name="TextBox 7">
            <a:extLst>
              <a:ext uri="{FF2B5EF4-FFF2-40B4-BE49-F238E27FC236}">
                <a16:creationId xmlns:a16="http://schemas.microsoft.com/office/drawing/2014/main" xmlns="" id="{6994F681-77C4-524A-AAD7-9E5767D46E8A}"/>
              </a:ext>
            </a:extLst>
          </p:cNvPr>
          <p:cNvSpPr txBox="1"/>
          <p:nvPr/>
        </p:nvSpPr>
        <p:spPr>
          <a:xfrm>
            <a:off x="-11963400" y="-1374348"/>
            <a:ext cx="13810063" cy="1519647"/>
          </a:xfrm>
          <a:prstGeom prst="rect">
            <a:avLst/>
          </a:prstGeom>
        </p:spPr>
        <p:txBody>
          <a:bodyPr wrap="square" lIns="0" tIns="0" rIns="0" bIns="0" rtlCol="0" anchor="t">
            <a:spAutoFit/>
          </a:bodyPr>
          <a:lstStyle/>
          <a:p>
            <a:pPr>
              <a:lnSpc>
                <a:spcPts val="12599"/>
              </a:lnSpc>
              <a:spcBef>
                <a:spcPct val="0"/>
              </a:spcBef>
            </a:pPr>
            <a:r>
              <a:rPr lang="en-US" sz="8000" dirty="0">
                <a:solidFill>
                  <a:srgbClr val="DF4D17"/>
                </a:solidFill>
                <a:latin typeface="Sriracha" panose="020B0604020202020204" charset="-34"/>
                <a:cs typeface="Sriracha" panose="020B0604020202020204" charset="-34"/>
              </a:rPr>
              <a:t>THÊM CÔNG VIỆC THỰC TẬP</a:t>
            </a:r>
          </a:p>
        </p:txBody>
      </p:sp>
      <p:sp>
        <p:nvSpPr>
          <p:cNvPr id="23" name="TextBox 8">
            <a:extLst>
              <a:ext uri="{FF2B5EF4-FFF2-40B4-BE49-F238E27FC236}">
                <a16:creationId xmlns:a16="http://schemas.microsoft.com/office/drawing/2014/main" xmlns="" id="{11F94D2B-DF85-E25C-514E-9F5FE1EEB824}"/>
              </a:ext>
            </a:extLst>
          </p:cNvPr>
          <p:cNvSpPr txBox="1"/>
          <p:nvPr/>
        </p:nvSpPr>
        <p:spPr>
          <a:xfrm>
            <a:off x="-9052454" y="1740168"/>
            <a:ext cx="6522850" cy="2133331"/>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Bold"/>
              </a:rPr>
              <a:t>thực</a:t>
            </a:r>
            <a:r>
              <a:rPr lang="en-US" sz="3056" dirty="0">
                <a:solidFill>
                  <a:srgbClr val="000000"/>
                </a:solidFill>
                <a:latin typeface="Sriracha Bold"/>
              </a:rPr>
              <a:t> </a:t>
            </a:r>
            <a:r>
              <a:rPr lang="en-US" sz="3056" dirty="0" err="1">
                <a:solidFill>
                  <a:srgbClr val="000000"/>
                </a:solidFill>
                <a:latin typeface="Sriracha Bold"/>
              </a:rPr>
              <a:t>hiện</a:t>
            </a:r>
            <a:r>
              <a:rPr lang="en-US" sz="3056" dirty="0">
                <a:solidFill>
                  <a:srgbClr val="000000"/>
                </a:solidFill>
                <a:latin typeface="Sriracha Bold"/>
              </a:rPr>
              <a:t> </a:t>
            </a:r>
            <a:r>
              <a:rPr lang="en-US" sz="3056" dirty="0" err="1">
                <a:solidFill>
                  <a:srgbClr val="000000"/>
                </a:solidFill>
                <a:latin typeface="Sriracha Bold"/>
              </a:rPr>
              <a:t>thêm</a:t>
            </a:r>
            <a:r>
              <a:rPr lang="en-US" sz="3056" dirty="0">
                <a:solidFill>
                  <a:srgbClr val="000000"/>
                </a:solidFill>
                <a:latin typeface="Sriracha Bold"/>
              </a:rPr>
              <a:t> </a:t>
            </a:r>
            <a:r>
              <a:rPr lang="en-US" sz="3056" dirty="0" err="1">
                <a:solidFill>
                  <a:srgbClr val="000000"/>
                </a:solidFill>
                <a:latin typeface="Sriracha Bold"/>
              </a:rPr>
              <a:t>đợt</a:t>
            </a:r>
            <a:r>
              <a:rPr lang="en-US" sz="3056" dirty="0">
                <a:solidFill>
                  <a:srgbClr val="000000"/>
                </a:solidFill>
                <a:latin typeface="Sriracha Bold"/>
              </a:rPr>
              <a:t> </a:t>
            </a:r>
            <a:r>
              <a:rPr lang="en-US" sz="3056" dirty="0" err="1">
                <a:solidFill>
                  <a:srgbClr val="000000"/>
                </a:solidFill>
                <a:latin typeface="Sriracha Bold"/>
              </a:rPr>
              <a:t>thực</a:t>
            </a:r>
            <a:r>
              <a:rPr lang="en-US" sz="3056" dirty="0">
                <a:solidFill>
                  <a:srgbClr val="000000"/>
                </a:solidFill>
                <a:latin typeface="Sriracha Bold"/>
              </a:rPr>
              <a:t> </a:t>
            </a:r>
            <a:r>
              <a:rPr lang="en-US" sz="3056" dirty="0" err="1">
                <a:solidFill>
                  <a:srgbClr val="000000"/>
                </a:solidFill>
                <a:latin typeface="Sriracha Bold"/>
              </a:rPr>
              <a:t>tập</a:t>
            </a:r>
            <a:r>
              <a:rPr lang="en-US" sz="3056" dirty="0">
                <a:solidFill>
                  <a:srgbClr val="000000"/>
                </a:solidFill>
                <a:latin typeface="Sriracha Bold"/>
              </a:rPr>
              <a:t> </a:t>
            </a:r>
            <a:r>
              <a:rPr lang="en-US" sz="3056" dirty="0" err="1">
                <a:solidFill>
                  <a:srgbClr val="000000"/>
                </a:solidFill>
                <a:latin typeface="Sriracha Bold"/>
              </a:rPr>
              <a:t>mới</a:t>
            </a:r>
            <a:r>
              <a:rPr lang="en-US" sz="3056" dirty="0">
                <a:solidFill>
                  <a:srgbClr val="000000"/>
                </a:solidFill>
                <a:latin typeface="Sriracha Bold"/>
              </a:rPr>
              <a:t> </a:t>
            </a:r>
            <a:r>
              <a:rPr lang="en-US" sz="3056" dirty="0" err="1">
                <a:solidFill>
                  <a:srgbClr val="000000"/>
                </a:solidFill>
                <a:latin typeface="Sriracha Bold"/>
              </a:rPr>
              <a:t>với</a:t>
            </a:r>
            <a:r>
              <a:rPr lang="en-US" sz="3056" dirty="0">
                <a:solidFill>
                  <a:srgbClr val="000000"/>
                </a:solidFill>
                <a:latin typeface="Sriracha Bold"/>
              </a:rPr>
              <a:t> </a:t>
            </a:r>
            <a:r>
              <a:rPr lang="en-US" sz="3056" dirty="0" err="1">
                <a:solidFill>
                  <a:srgbClr val="000000"/>
                </a:solidFill>
                <a:latin typeface="Sriracha Bold"/>
              </a:rPr>
              <a:t>các</a:t>
            </a:r>
            <a:r>
              <a:rPr lang="en-US" sz="3056" dirty="0">
                <a:solidFill>
                  <a:srgbClr val="000000"/>
                </a:solidFill>
                <a:latin typeface="Sriracha Bold"/>
              </a:rPr>
              <a:t> </a:t>
            </a:r>
            <a:r>
              <a:rPr lang="en-US" sz="3056" dirty="0" err="1">
                <a:solidFill>
                  <a:srgbClr val="000000"/>
                </a:solidFill>
                <a:latin typeface="Sriracha Bold"/>
              </a:rPr>
              <a:t>thông</a:t>
            </a:r>
            <a:r>
              <a:rPr lang="en-US" sz="3056" dirty="0">
                <a:solidFill>
                  <a:srgbClr val="000000"/>
                </a:solidFill>
                <a:latin typeface="Sriracha Bold"/>
              </a:rPr>
              <a:t> tin: </a:t>
            </a:r>
            <a:r>
              <a:rPr lang="en-US" sz="3056" dirty="0" err="1">
                <a:solidFill>
                  <a:srgbClr val="000000"/>
                </a:solidFill>
                <a:latin typeface="Sriracha Bold"/>
              </a:rPr>
              <a:t>Tên</a:t>
            </a:r>
            <a:r>
              <a:rPr lang="en-US" sz="3056" dirty="0">
                <a:solidFill>
                  <a:srgbClr val="000000"/>
                </a:solidFill>
                <a:latin typeface="Sriracha Bold"/>
              </a:rPr>
              <a:t> </a:t>
            </a:r>
            <a:r>
              <a:rPr lang="en-US" sz="3056" dirty="0" err="1">
                <a:solidFill>
                  <a:srgbClr val="000000"/>
                </a:solidFill>
                <a:latin typeface="Sriracha Bold"/>
              </a:rPr>
              <a:t>đợt</a:t>
            </a:r>
            <a:r>
              <a:rPr lang="en-US" sz="3056" dirty="0">
                <a:solidFill>
                  <a:srgbClr val="000000"/>
                </a:solidFill>
                <a:latin typeface="Sriracha Bold"/>
              </a:rPr>
              <a:t> </a:t>
            </a:r>
            <a:r>
              <a:rPr lang="en-US" sz="3056" dirty="0" err="1">
                <a:solidFill>
                  <a:srgbClr val="000000"/>
                </a:solidFill>
                <a:latin typeface="Sriracha Bold"/>
              </a:rPr>
              <a:t>thực</a:t>
            </a:r>
            <a:r>
              <a:rPr lang="en-US" sz="3056" dirty="0">
                <a:solidFill>
                  <a:srgbClr val="000000"/>
                </a:solidFill>
                <a:latin typeface="Sriracha Bold"/>
              </a:rPr>
              <a:t> </a:t>
            </a:r>
            <a:r>
              <a:rPr lang="en-US" sz="3056" dirty="0" err="1">
                <a:solidFill>
                  <a:srgbClr val="000000"/>
                </a:solidFill>
                <a:latin typeface="Sriracha Bold"/>
              </a:rPr>
              <a:t>tập</a:t>
            </a:r>
            <a:r>
              <a:rPr lang="en-US" sz="3056" dirty="0">
                <a:solidFill>
                  <a:srgbClr val="000000"/>
                </a:solidFill>
                <a:latin typeface="Sriracha Bold"/>
              </a:rPr>
              <a:t>, </a:t>
            </a:r>
            <a:r>
              <a:rPr lang="en-US" sz="3056" dirty="0" err="1">
                <a:solidFill>
                  <a:srgbClr val="000000"/>
                </a:solidFill>
                <a:latin typeface="Sriracha Bold"/>
              </a:rPr>
              <a:t>ngày</a:t>
            </a:r>
            <a:r>
              <a:rPr lang="en-US" sz="3056" dirty="0">
                <a:solidFill>
                  <a:srgbClr val="000000"/>
                </a:solidFill>
                <a:latin typeface="Sriracha Bold"/>
              </a:rPr>
              <a:t> </a:t>
            </a:r>
            <a:r>
              <a:rPr lang="en-US" sz="3056" dirty="0" err="1">
                <a:solidFill>
                  <a:srgbClr val="000000"/>
                </a:solidFill>
                <a:latin typeface="Sriracha Bold"/>
              </a:rPr>
              <a:t>bắt</a:t>
            </a:r>
            <a:r>
              <a:rPr lang="en-US" sz="3056" dirty="0">
                <a:solidFill>
                  <a:srgbClr val="000000"/>
                </a:solidFill>
                <a:latin typeface="Sriracha Bold"/>
              </a:rPr>
              <a:t> </a:t>
            </a:r>
            <a:r>
              <a:rPr lang="en-US" sz="3056" dirty="0" err="1">
                <a:solidFill>
                  <a:srgbClr val="000000"/>
                </a:solidFill>
                <a:latin typeface="Sriracha Bold"/>
              </a:rPr>
              <a:t>đầu</a:t>
            </a:r>
            <a:r>
              <a:rPr lang="en-US" sz="3056" dirty="0">
                <a:solidFill>
                  <a:srgbClr val="000000"/>
                </a:solidFill>
                <a:latin typeface="Sriracha Bold"/>
              </a:rPr>
              <a:t>, </a:t>
            </a:r>
            <a:r>
              <a:rPr lang="en-US" sz="3056" dirty="0" err="1">
                <a:solidFill>
                  <a:srgbClr val="000000"/>
                </a:solidFill>
                <a:latin typeface="Sriracha Bold"/>
              </a:rPr>
              <a:t>ngày</a:t>
            </a:r>
            <a:r>
              <a:rPr lang="en-US" sz="3056" dirty="0">
                <a:solidFill>
                  <a:srgbClr val="000000"/>
                </a:solidFill>
                <a:latin typeface="Sriracha Bold"/>
              </a:rPr>
              <a:t> </a:t>
            </a:r>
            <a:r>
              <a:rPr lang="en-US" sz="3056" dirty="0" err="1">
                <a:solidFill>
                  <a:srgbClr val="000000"/>
                </a:solidFill>
                <a:latin typeface="Sriracha Bold"/>
              </a:rPr>
              <a:t>kết</a:t>
            </a:r>
            <a:r>
              <a:rPr lang="en-US" sz="3056" dirty="0">
                <a:solidFill>
                  <a:srgbClr val="000000"/>
                </a:solidFill>
                <a:latin typeface="Sriracha Bold"/>
              </a:rPr>
              <a:t> </a:t>
            </a:r>
            <a:r>
              <a:rPr lang="en-US" sz="3056" dirty="0" err="1">
                <a:solidFill>
                  <a:srgbClr val="000000"/>
                </a:solidFill>
                <a:latin typeface="Sriracha Bold"/>
              </a:rPr>
              <a:t>thúc</a:t>
            </a:r>
            <a:r>
              <a:rPr lang="en-US" sz="3056" dirty="0">
                <a:solidFill>
                  <a:srgbClr val="000000"/>
                </a:solidFill>
                <a:latin typeface="Sriracha Bold"/>
              </a:rPr>
              <a:t>, </a:t>
            </a:r>
            <a:r>
              <a:rPr lang="en-US" sz="3056" dirty="0" err="1">
                <a:solidFill>
                  <a:srgbClr val="000000"/>
                </a:solidFill>
                <a:latin typeface="Sriracha Bold"/>
              </a:rPr>
              <a:t>danh</a:t>
            </a:r>
            <a:r>
              <a:rPr lang="en-US" sz="3056" dirty="0">
                <a:solidFill>
                  <a:srgbClr val="000000"/>
                </a:solidFill>
                <a:latin typeface="Sriracha Bold"/>
              </a:rPr>
              <a:t> </a:t>
            </a:r>
            <a:r>
              <a:rPr lang="en-US" sz="3056" dirty="0" err="1">
                <a:solidFill>
                  <a:srgbClr val="000000"/>
                </a:solidFill>
                <a:latin typeface="Sriracha Bold"/>
              </a:rPr>
              <a:t>sách</a:t>
            </a:r>
            <a:r>
              <a:rPr lang="en-US" sz="3056" dirty="0">
                <a:solidFill>
                  <a:srgbClr val="000000"/>
                </a:solidFill>
                <a:latin typeface="Sriracha Bold"/>
              </a:rPr>
              <a:t> </a:t>
            </a:r>
            <a:r>
              <a:rPr lang="en-US" sz="3056" dirty="0" err="1">
                <a:solidFill>
                  <a:srgbClr val="000000"/>
                </a:solidFill>
                <a:latin typeface="Sriracha Bold"/>
              </a:rPr>
              <a:t>lớp</a:t>
            </a:r>
            <a:r>
              <a:rPr lang="en-US" sz="3056" dirty="0">
                <a:solidFill>
                  <a:srgbClr val="000000"/>
                </a:solidFill>
                <a:latin typeface="Sriracha Bold"/>
              </a:rPr>
              <a:t> </a:t>
            </a:r>
            <a:r>
              <a:rPr lang="en-US" sz="3056" dirty="0" err="1">
                <a:solidFill>
                  <a:srgbClr val="000000"/>
                </a:solidFill>
                <a:latin typeface="Sriracha Bold"/>
              </a:rPr>
              <a:t>và</a:t>
            </a:r>
            <a:r>
              <a:rPr lang="en-US" sz="3056" dirty="0">
                <a:solidFill>
                  <a:srgbClr val="000000"/>
                </a:solidFill>
                <a:latin typeface="Sriracha Bold"/>
              </a:rPr>
              <a:t> </a:t>
            </a:r>
            <a:r>
              <a:rPr lang="en-US" sz="3056" dirty="0" err="1">
                <a:solidFill>
                  <a:srgbClr val="000000"/>
                </a:solidFill>
                <a:latin typeface="Sriracha Bold"/>
              </a:rPr>
              <a:t>ghi</a:t>
            </a:r>
            <a:r>
              <a:rPr lang="en-US" sz="3056" dirty="0">
                <a:solidFill>
                  <a:srgbClr val="000000"/>
                </a:solidFill>
                <a:latin typeface="Sriracha Bold"/>
              </a:rPr>
              <a:t> </a:t>
            </a:r>
            <a:r>
              <a:rPr lang="en-US" sz="3056" dirty="0" err="1">
                <a:solidFill>
                  <a:srgbClr val="000000"/>
                </a:solidFill>
                <a:latin typeface="Sriracha Bold"/>
              </a:rPr>
              <a:t>chú</a:t>
            </a:r>
            <a:r>
              <a:rPr lang="en-US" sz="3056" dirty="0">
                <a:solidFill>
                  <a:srgbClr val="000000"/>
                </a:solidFill>
                <a:latin typeface="Sriracha Bold"/>
              </a:rPr>
              <a:t>.</a:t>
            </a:r>
          </a:p>
        </p:txBody>
      </p:sp>
      <p:sp>
        <p:nvSpPr>
          <p:cNvPr id="24" name="Freeform 6">
            <a:extLst>
              <a:ext uri="{FF2B5EF4-FFF2-40B4-BE49-F238E27FC236}">
                <a16:creationId xmlns:a16="http://schemas.microsoft.com/office/drawing/2014/main" xmlns="" id="{CC49BB1E-219C-8B05-92E6-28B0C49D604F}"/>
              </a:ext>
            </a:extLst>
          </p:cNvPr>
          <p:cNvSpPr/>
          <p:nvPr/>
        </p:nvSpPr>
        <p:spPr>
          <a:xfrm>
            <a:off x="24954899" y="1374835"/>
            <a:ext cx="8381957" cy="6174128"/>
          </a:xfrm>
          <a:custGeom>
            <a:avLst/>
            <a:gdLst/>
            <a:ahLst/>
            <a:cxnLst/>
            <a:rect l="l" t="t" r="r" b="b"/>
            <a:pathLst>
              <a:path w="8381957" h="6174128">
                <a:moveTo>
                  <a:pt x="0" y="0"/>
                </a:moveTo>
                <a:lnTo>
                  <a:pt x="8381957" y="0"/>
                </a:lnTo>
                <a:lnTo>
                  <a:pt x="8381957" y="6174128"/>
                </a:lnTo>
                <a:lnTo>
                  <a:pt x="0" y="6174128"/>
                </a:lnTo>
                <a:lnTo>
                  <a:pt x="0" y="0"/>
                </a:lnTo>
                <a:close/>
              </a:path>
            </a:pathLst>
          </a:custGeom>
          <a:blipFill>
            <a:blip r:embed="rId9"/>
            <a:stretch>
              <a:fillRect l="-2556"/>
            </a:stretch>
          </a:blipFill>
        </p:spPr>
      </p:sp>
      <p:sp>
        <p:nvSpPr>
          <p:cNvPr id="25" name="TextBox 7">
            <a:extLst>
              <a:ext uri="{FF2B5EF4-FFF2-40B4-BE49-F238E27FC236}">
                <a16:creationId xmlns:a16="http://schemas.microsoft.com/office/drawing/2014/main" xmlns="" id="{CD12D38B-2B9C-275D-90B1-6FDB849D4783}"/>
              </a:ext>
            </a:extLst>
          </p:cNvPr>
          <p:cNvSpPr txBox="1"/>
          <p:nvPr/>
        </p:nvSpPr>
        <p:spPr>
          <a:xfrm>
            <a:off x="-3708893" y="-3486853"/>
            <a:ext cx="11752663"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DUYỆT ĐƠN THỰC TẬP</a:t>
            </a:r>
          </a:p>
        </p:txBody>
      </p:sp>
      <p:sp>
        <p:nvSpPr>
          <p:cNvPr id="26" name="TextBox 8">
            <a:extLst>
              <a:ext uri="{FF2B5EF4-FFF2-40B4-BE49-F238E27FC236}">
                <a16:creationId xmlns:a16="http://schemas.microsoft.com/office/drawing/2014/main" xmlns="" id="{10AB55FB-D625-33F5-4FE9-3B6175F9A373}"/>
              </a:ext>
            </a:extLst>
          </p:cNvPr>
          <p:cNvSpPr txBox="1"/>
          <p:nvPr/>
        </p:nvSpPr>
        <p:spPr>
          <a:xfrm>
            <a:off x="427787" y="11127967"/>
            <a:ext cx="6522850" cy="2757165"/>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hiện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gán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giáo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viên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hướng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dẫn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nhấn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nút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Duyệt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để</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duyệt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nút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Từ</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chối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để</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từ</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chối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nút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Đóng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để</a:t>
            </a:r>
            <a:r>
              <a:rPr lang="en-US" sz="3056" dirty="0">
                <a:solidFill>
                  <a:srgbClr val="000000"/>
                </a:solidFill>
                <a:latin typeface="Sriracha" panose="020B0604020202020204" charset="-34"/>
                <a:cs typeface="Sriracha" panose="020B0604020202020204" charset="-34"/>
              </a:rPr>
              <a:t> quay </a:t>
            </a:r>
            <a:r>
              <a:rPr lang="en-US" sz="3056" dirty="0" err="1">
                <a:solidFill>
                  <a:srgbClr val="000000"/>
                </a:solidFill>
                <a:latin typeface="Sriracha" panose="020B0604020202020204" charset="-34"/>
                <a:cs typeface="Sriracha" panose="020B0604020202020204" charset="-34"/>
              </a:rPr>
              <a:t>lại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danh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sách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đơn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tập</a:t>
            </a:r>
            <a:r>
              <a:rPr lang="en-US" sz="3056" dirty="0">
                <a:solidFill>
                  <a:srgbClr val="000000"/>
                </a:solidFill>
                <a:latin typeface="Sriracha" panose="020B0604020202020204" charset="-34"/>
                <a:cs typeface="Sriracha" panose="020B0604020202020204" charset="-34"/>
              </a:rPr>
              <a:t>.</a:t>
            </a:r>
          </a:p>
        </p:txBody>
      </p:sp>
      <p:sp>
        <p:nvSpPr>
          <p:cNvPr id="30" name="Freeform 6">
            <a:extLst>
              <a:ext uri="{FF2B5EF4-FFF2-40B4-BE49-F238E27FC236}">
                <a16:creationId xmlns:a16="http://schemas.microsoft.com/office/drawing/2014/main" xmlns="" id="{5EA1FBEA-D4ED-90EA-96E7-644F4C348731}"/>
              </a:ext>
            </a:extLst>
          </p:cNvPr>
          <p:cNvSpPr/>
          <p:nvPr/>
        </p:nvSpPr>
        <p:spPr>
          <a:xfrm>
            <a:off x="24898282" y="2418975"/>
            <a:ext cx="10217345" cy="4085847"/>
          </a:xfrm>
          <a:custGeom>
            <a:avLst/>
            <a:gdLst/>
            <a:ahLst/>
            <a:cxnLst/>
            <a:rect l="l" t="t" r="r" b="b"/>
            <a:pathLst>
              <a:path w="10217345" h="4085847">
                <a:moveTo>
                  <a:pt x="0" y="0"/>
                </a:moveTo>
                <a:lnTo>
                  <a:pt x="10217345" y="0"/>
                </a:lnTo>
                <a:lnTo>
                  <a:pt x="10217345" y="4085848"/>
                </a:lnTo>
                <a:lnTo>
                  <a:pt x="0" y="4085848"/>
                </a:lnTo>
                <a:lnTo>
                  <a:pt x="0" y="0"/>
                </a:lnTo>
                <a:close/>
              </a:path>
            </a:pathLst>
          </a:custGeom>
          <a:blipFill>
            <a:blip r:embed="rId10"/>
            <a:stretch>
              <a:fillRect r="-3408"/>
            </a:stretch>
          </a:blipFill>
        </p:spPr>
      </p:sp>
      <p:sp>
        <p:nvSpPr>
          <p:cNvPr id="31" name="TextBox 7">
            <a:extLst>
              <a:ext uri="{FF2B5EF4-FFF2-40B4-BE49-F238E27FC236}">
                <a16:creationId xmlns:a16="http://schemas.microsoft.com/office/drawing/2014/main" xmlns="" id="{AF248FE9-89CD-63E6-6328-9FE08629128A}"/>
              </a:ext>
            </a:extLst>
          </p:cNvPr>
          <p:cNvSpPr txBox="1"/>
          <p:nvPr/>
        </p:nvSpPr>
        <p:spPr>
          <a:xfrm>
            <a:off x="-3292738" y="-4781388"/>
            <a:ext cx="10519777"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ĐĂNG KÝ THỰC TẬP </a:t>
            </a:r>
          </a:p>
        </p:txBody>
      </p:sp>
      <p:sp>
        <p:nvSpPr>
          <p:cNvPr id="32" name="TextBox 8">
            <a:extLst>
              <a:ext uri="{FF2B5EF4-FFF2-40B4-BE49-F238E27FC236}">
                <a16:creationId xmlns:a16="http://schemas.microsoft.com/office/drawing/2014/main" xmlns="" id="{7A4BE625-40D7-69C8-770B-056A27DCEB5D}"/>
              </a:ext>
            </a:extLst>
          </p:cNvPr>
          <p:cNvSpPr txBox="1"/>
          <p:nvPr/>
        </p:nvSpPr>
        <p:spPr>
          <a:xfrm>
            <a:off x="6954794" y="14859650"/>
            <a:ext cx="6522850" cy="1654299"/>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panose="020B0604020202020204" charset="-34"/>
                <a:cs typeface="Sriracha" panose="020B0604020202020204" charset="-34"/>
              </a:rPr>
              <a:t>Lựa</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chọn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chương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trình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thực</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tập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nhấn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Lưu”để</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hoàn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tất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quá</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trình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đăng</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ký</a:t>
            </a:r>
            <a:r>
              <a:rPr lang="en-US" sz="3056" dirty="0">
                <a:solidFill>
                  <a:srgbClr val="000000"/>
                </a:solidFill>
                <a:latin typeface="Sriracha" panose="020B0604020202020204" charset="-34"/>
                <a:cs typeface="Sriracha" panose="020B0604020202020204" charset="-34"/>
              </a:rPr>
              <a:t>.</a:t>
            </a:r>
          </a:p>
        </p:txBody>
      </p:sp>
      <p:sp>
        <p:nvSpPr>
          <p:cNvPr id="33" name="Freeform 6">
            <a:extLst>
              <a:ext uri="{FF2B5EF4-FFF2-40B4-BE49-F238E27FC236}">
                <a16:creationId xmlns:a16="http://schemas.microsoft.com/office/drawing/2014/main" xmlns="" id="{CF520303-4263-BCB9-0807-F84F00436513}"/>
              </a:ext>
            </a:extLst>
          </p:cNvPr>
          <p:cNvSpPr/>
          <p:nvPr/>
        </p:nvSpPr>
        <p:spPr>
          <a:xfrm>
            <a:off x="24954899" y="2128511"/>
            <a:ext cx="10190556" cy="5374687"/>
          </a:xfrm>
          <a:custGeom>
            <a:avLst/>
            <a:gdLst/>
            <a:ahLst/>
            <a:cxnLst/>
            <a:rect l="l" t="t" r="r" b="b"/>
            <a:pathLst>
              <a:path w="10190556" h="5374687">
                <a:moveTo>
                  <a:pt x="0" y="0"/>
                </a:moveTo>
                <a:lnTo>
                  <a:pt x="10190556" y="0"/>
                </a:lnTo>
                <a:lnTo>
                  <a:pt x="10190556" y="5374688"/>
                </a:lnTo>
                <a:lnTo>
                  <a:pt x="0" y="5374688"/>
                </a:lnTo>
                <a:lnTo>
                  <a:pt x="0" y="0"/>
                </a:lnTo>
                <a:close/>
              </a:path>
            </a:pathLst>
          </a:custGeom>
          <a:blipFill>
            <a:blip r:embed="rId11"/>
            <a:stretch>
              <a:fillRect r="-3680" b="-4485"/>
            </a:stretch>
          </a:blipFill>
        </p:spPr>
      </p:sp>
      <p:sp>
        <p:nvSpPr>
          <p:cNvPr id="34" name="TextBox 7">
            <a:extLst>
              <a:ext uri="{FF2B5EF4-FFF2-40B4-BE49-F238E27FC236}">
                <a16:creationId xmlns:a16="http://schemas.microsoft.com/office/drawing/2014/main" xmlns="" id="{3CB0936B-522C-919A-15B7-E4CA87995904}"/>
              </a:ext>
            </a:extLst>
          </p:cNvPr>
          <p:cNvSpPr txBox="1"/>
          <p:nvPr/>
        </p:nvSpPr>
        <p:spPr>
          <a:xfrm>
            <a:off x="8150628" y="-4762012"/>
            <a:ext cx="8552263"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NỘP BÁO CÁO</a:t>
            </a:r>
          </a:p>
        </p:txBody>
      </p:sp>
      <p:sp>
        <p:nvSpPr>
          <p:cNvPr id="35" name="TextBox 8">
            <a:extLst>
              <a:ext uri="{FF2B5EF4-FFF2-40B4-BE49-F238E27FC236}">
                <a16:creationId xmlns:a16="http://schemas.microsoft.com/office/drawing/2014/main" xmlns="" id="{9AF3E988-73BC-9942-BA25-008A88E44EAD}"/>
              </a:ext>
            </a:extLst>
          </p:cNvPr>
          <p:cNvSpPr txBox="1"/>
          <p:nvPr/>
        </p:nvSpPr>
        <p:spPr>
          <a:xfrm>
            <a:off x="-8698658" y="9692628"/>
            <a:ext cx="6522850" cy="1654299"/>
          </a:xfrm>
          <a:prstGeom prst="rect">
            <a:avLst/>
          </a:prstGeom>
        </p:spPr>
        <p:txBody>
          <a:bodyPr lIns="0" tIns="0" rIns="0" bIns="0" rtlCol="0" anchor="t">
            <a:spAutoFit/>
          </a:bodyPr>
          <a:lstStyle/>
          <a:p>
            <a:pPr>
              <a:lnSpc>
                <a:spcPts val="4278"/>
              </a:lnSpc>
              <a:spcBef>
                <a:spcPct val="0"/>
              </a:spcBef>
            </a:pPr>
            <a:r>
              <a:rPr lang="en-US" sz="3056" dirty="0" err="1">
                <a:solidFill>
                  <a:srgbClr val="000000"/>
                </a:solidFill>
                <a:latin typeface="Sriracha" panose="020B0604020202020204" charset="-34"/>
                <a:cs typeface="Sriracha" panose="020B0604020202020204" charset="-34"/>
              </a:rPr>
              <a:t>Chọn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tuần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nộp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tải</a:t>
            </a:r>
            <a:r>
              <a:rPr lang="en-US" sz="3056" dirty="0">
                <a:solidFill>
                  <a:srgbClr val="000000"/>
                </a:solidFill>
                <a:latin typeface="Sriracha" panose="020B0604020202020204" charset="-34"/>
                <a:cs typeface="Sriracha" panose="020B0604020202020204" charset="-34"/>
              </a:rPr>
              <a:t> file </a:t>
            </a:r>
            <a:r>
              <a:rPr lang="en-US" sz="3056" dirty="0" err="1">
                <a:solidFill>
                  <a:srgbClr val="000000"/>
                </a:solidFill>
                <a:latin typeface="Sriracha" panose="020B0604020202020204" charset="-34"/>
                <a:cs typeface="Sriracha" panose="020B0604020202020204" charset="-34"/>
              </a:rPr>
              <a:t>lên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sau</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đó</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nhấn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nút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Nộp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bài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để</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nộp</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báo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cáo</a:t>
            </a:r>
            <a:r>
              <a:rPr lang="en-US" sz="3056" dirty="0">
                <a:solidFill>
                  <a:srgbClr val="000000"/>
                </a:solidFill>
                <a:latin typeface="Sriracha" panose="020B0604020202020204" charset="-34"/>
                <a:cs typeface="Sriracha" panose="020B0604020202020204" charset="-34"/>
              </a:rPr>
              <a:t>.</a:t>
            </a:r>
          </a:p>
        </p:txBody>
      </p:sp>
      <p:sp>
        <p:nvSpPr>
          <p:cNvPr id="36" name="Freeform 6">
            <a:extLst>
              <a:ext uri="{FF2B5EF4-FFF2-40B4-BE49-F238E27FC236}">
                <a16:creationId xmlns:a16="http://schemas.microsoft.com/office/drawing/2014/main" xmlns="" id="{E3AF9944-6589-80A3-746E-2A9C1D7ED063}"/>
              </a:ext>
            </a:extLst>
          </p:cNvPr>
          <p:cNvSpPr/>
          <p:nvPr/>
        </p:nvSpPr>
        <p:spPr>
          <a:xfrm>
            <a:off x="24929029" y="2174364"/>
            <a:ext cx="10351291" cy="5687787"/>
          </a:xfrm>
          <a:custGeom>
            <a:avLst/>
            <a:gdLst/>
            <a:ahLst/>
            <a:cxnLst/>
            <a:rect l="l" t="t" r="r" b="b"/>
            <a:pathLst>
              <a:path w="10351291" h="5687787">
                <a:moveTo>
                  <a:pt x="0" y="0"/>
                </a:moveTo>
                <a:lnTo>
                  <a:pt x="10351291" y="0"/>
                </a:lnTo>
                <a:lnTo>
                  <a:pt x="10351291" y="5687788"/>
                </a:lnTo>
                <a:lnTo>
                  <a:pt x="0" y="5687788"/>
                </a:lnTo>
                <a:lnTo>
                  <a:pt x="0" y="0"/>
                </a:lnTo>
                <a:close/>
              </a:path>
            </a:pathLst>
          </a:custGeom>
          <a:blipFill>
            <a:blip r:embed="rId12"/>
            <a:stretch>
              <a:fillRect r="-2070"/>
            </a:stretch>
          </a:blipFill>
        </p:spPr>
      </p:sp>
      <p:sp>
        <p:nvSpPr>
          <p:cNvPr id="37" name="TextBox 7">
            <a:extLst>
              <a:ext uri="{FF2B5EF4-FFF2-40B4-BE49-F238E27FC236}">
                <a16:creationId xmlns:a16="http://schemas.microsoft.com/office/drawing/2014/main" xmlns="" id="{7E43A7BE-F256-0D84-76F7-7DD63B1CFC86}"/>
              </a:ext>
            </a:extLst>
          </p:cNvPr>
          <p:cNvSpPr txBox="1"/>
          <p:nvPr/>
        </p:nvSpPr>
        <p:spPr>
          <a:xfrm>
            <a:off x="-11963400" y="-3983531"/>
            <a:ext cx="7701272" cy="1615827"/>
          </a:xfrm>
          <a:prstGeom prst="rect">
            <a:avLst/>
          </a:prstGeom>
        </p:spPr>
        <p:txBody>
          <a:bodyPr wrap="square" lIns="0" tIns="0" rIns="0" bIns="0" rtlCol="0" anchor="t">
            <a:spAutoFit/>
          </a:bodyPr>
          <a:lstStyle/>
          <a:p>
            <a:pPr>
              <a:lnSpc>
                <a:spcPts val="12599"/>
              </a:lnSpc>
              <a:spcBef>
                <a:spcPct val="0"/>
              </a:spcBef>
            </a:pPr>
            <a:r>
              <a:rPr lang="en-US" sz="8999" dirty="0">
                <a:solidFill>
                  <a:srgbClr val="DF4D17"/>
                </a:solidFill>
                <a:latin typeface="Sriracha" panose="020B0604020202020204" charset="-34"/>
                <a:cs typeface="Sriracha" panose="020B0604020202020204" charset="-34"/>
              </a:rPr>
              <a:t>XEM BÁO CÁO</a:t>
            </a:r>
          </a:p>
        </p:txBody>
      </p:sp>
      <p:sp>
        <p:nvSpPr>
          <p:cNvPr id="38" name="TextBox 8">
            <a:extLst>
              <a:ext uri="{FF2B5EF4-FFF2-40B4-BE49-F238E27FC236}">
                <a16:creationId xmlns:a16="http://schemas.microsoft.com/office/drawing/2014/main" xmlns="" id="{A5BB0FF1-3505-075A-D26E-3FE9159BAA36}"/>
              </a:ext>
            </a:extLst>
          </p:cNvPr>
          <p:cNvSpPr txBox="1"/>
          <p:nvPr/>
        </p:nvSpPr>
        <p:spPr>
          <a:xfrm>
            <a:off x="-8762380" y="15056489"/>
            <a:ext cx="6522850" cy="1654299"/>
          </a:xfrm>
          <a:prstGeom prst="rect">
            <a:avLst/>
          </a:prstGeom>
        </p:spPr>
        <p:txBody>
          <a:bodyPr lIns="0" tIns="0" rIns="0" bIns="0" rtlCol="0" anchor="t">
            <a:spAutoFit/>
          </a:bodyPr>
          <a:lstStyle/>
          <a:p>
            <a:pPr>
              <a:lnSpc>
                <a:spcPts val="4278"/>
              </a:lnSpc>
            </a:pPr>
            <a:r>
              <a:rPr lang="en-US" sz="3056" dirty="0" err="1">
                <a:solidFill>
                  <a:srgbClr val="000000"/>
                </a:solidFill>
                <a:latin typeface="Sriracha" panose="020B0604020202020204" charset="-34"/>
                <a:cs typeface="Sriracha" panose="020B0604020202020204" charset="-34"/>
              </a:rPr>
              <a:t>Để</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xem</a:t>
            </a:r>
            <a:r>
              <a:rPr lang="en-US" sz="3056" dirty="0">
                <a:solidFill>
                  <a:srgbClr val="000000"/>
                </a:solidFill>
                <a:latin typeface="Sriracha" panose="020B0604020202020204" charset="-34"/>
                <a:cs typeface="Sriracha" panose="020B0604020202020204" charset="-34"/>
              </a:rPr>
              <a:t> file </a:t>
            </a:r>
            <a:r>
              <a:rPr lang="en-US" sz="3056" dirty="0" err="1">
                <a:solidFill>
                  <a:srgbClr val="000000"/>
                </a:solidFill>
                <a:latin typeface="Sriracha" panose="020B0604020202020204" charset="-34"/>
                <a:cs typeface="Sriracha" panose="020B0604020202020204" charset="-34"/>
              </a:rPr>
              <a:t>báo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cáo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của</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sinh</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viên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giáo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viên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nhấn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vào</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nút</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Tải</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về</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và</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mở</a:t>
            </a:r>
            <a:r>
              <a:rPr lang="en-US" sz="3056" dirty="0">
                <a:solidFill>
                  <a:srgbClr val="000000"/>
                </a:solidFill>
                <a:latin typeface="Sriracha" panose="020B0604020202020204" charset="-34"/>
                <a:cs typeface="Sriracha" panose="020B0604020202020204" charset="-34"/>
              </a:rPr>
              <a:t> file </a:t>
            </a:r>
            <a:r>
              <a:rPr lang="en-US" sz="3056" dirty="0" err="1">
                <a:solidFill>
                  <a:srgbClr val="000000"/>
                </a:solidFill>
                <a:latin typeface="Sriracha" panose="020B0604020202020204" charset="-34"/>
                <a:cs typeface="Sriracha" panose="020B0604020202020204" charset="-34"/>
              </a:rPr>
              <a:t>lên</a:t>
            </a:r>
            <a:r>
              <a:rPr lang="en-US" sz="3056" dirty="0">
                <a:solidFill>
                  <a:srgbClr val="000000"/>
                </a:solidFill>
                <a:latin typeface="Sriracha" panose="020B0604020202020204" charset="-34"/>
                <a:cs typeface="Sriracha" panose="020B0604020202020204" charset="-34"/>
              </a:rPr>
              <a:t> </a:t>
            </a:r>
            <a:r>
              <a:rPr lang="en-US" sz="3056" dirty="0" err="1">
                <a:solidFill>
                  <a:srgbClr val="000000"/>
                </a:solidFill>
                <a:latin typeface="Sriracha" panose="020B0604020202020204" charset="-34"/>
                <a:cs typeface="Sriracha" panose="020B0604020202020204" charset="-34"/>
              </a:rPr>
              <a:t>xem</a:t>
            </a:r>
            <a:r>
              <a:rPr lang="en-US" sz="3056" dirty="0">
                <a:solidFill>
                  <a:srgbClr val="000000"/>
                </a:solidFill>
                <a:latin typeface="Sriracha" panose="020B0604020202020204" charset="-34"/>
                <a:cs typeface="Sriracha" panose="020B0604020202020204" charset="-34"/>
              </a:rPr>
              <a: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3"/>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2.77778E-7 -1.97531E-6 L 0.50295 0.0125 " pathEditMode="relative" rAng="0" ptsTypes="AA">
                                      <p:cBhvr>
                                        <p:cTn id="8" dur="2000" fill="hold"/>
                                        <p:tgtEl>
                                          <p:spTgt spid="14"/>
                                        </p:tgtEl>
                                        <p:attrNameLst>
                                          <p:attrName>ppt_x</p:attrName>
                                          <p:attrName>ppt_y</p:attrName>
                                        </p:attrNameLst>
                                      </p:cBhvr>
                                      <p:rCtr x="25148" y="617"/>
                                    </p:animMotion>
                                  </p:childTnLst>
                                </p:cTn>
                              </p:par>
                              <p:par>
                                <p:cTn id="9" presetID="37" presetClass="path" presetSubtype="0" accel="50000" decel="50000" fill="hold" nodeType="withEffect">
                                  <p:stCondLst>
                                    <p:cond delay="0"/>
                                  </p:stCondLst>
                                  <p:childTnLst>
                                    <p:animMotion origin="layout" path="M -3.47222E-6 4.32099E-6 L -0.19418 0.61635 C -0.23472 0.75663 -0.29557 0.83379 -0.3592 0.83379 C -0.43159 0.83379 -0.48967 0.75663 -0.5302 0.61635 L -0.7243 4.32099E-6 " pathEditMode="relative" rAng="0" ptsTypes="AAAAA">
                                      <p:cBhvr>
                                        <p:cTn id="10" dur="2000" fill="hold"/>
                                        <p:tgtEl>
                                          <p:spTgt spid="12"/>
                                        </p:tgtEl>
                                        <p:attrNameLst>
                                          <p:attrName>ppt_x</p:attrName>
                                          <p:attrName>ppt_y</p:attrName>
                                        </p:attrNameLst>
                                      </p:cBhvr>
                                      <p:rCtr x="-36215" y="41682"/>
                                    </p:animMotion>
                                  </p:childTnLst>
                                </p:cTn>
                              </p:par>
                              <p:par>
                                <p:cTn id="11" presetID="37" presetClass="path" presetSubtype="0" accel="50000" decel="50000" fill="hold" grpId="0" nodeType="withEffect">
                                  <p:stCondLst>
                                    <p:cond delay="0"/>
                                  </p:stCondLst>
                                  <p:childTnLst>
                                    <p:animMotion origin="layout" path="M 4.86111E-6 1.7284E-6 L 0.19123 -0.39985 C 0.23107 -0.49105 0.29105 -0.54043 0.35373 -0.54043 C 0.42508 -0.54043 0.48229 -0.49105 0.52213 -0.39985 L 0.71345 1.7284E-6 " pathEditMode="relative" rAng="0" ptsTypes="AAAAA">
                                      <p:cBhvr>
                                        <p:cTn id="12" dur="2000" fill="hold"/>
                                        <p:tgtEl>
                                          <p:spTgt spid="6"/>
                                        </p:tgtEl>
                                        <p:attrNameLst>
                                          <p:attrName>ppt_x</p:attrName>
                                          <p:attrName>ppt_y</p:attrName>
                                        </p:attrNameLst>
                                      </p:cBhvr>
                                      <p:rCtr x="35668" y="-27022"/>
                                    </p:animMotion>
                                  </p:childTnLst>
                                </p:cTn>
                              </p:par>
                              <p:par>
                                <p:cTn id="13" presetID="1" presetClass="path" presetSubtype="0" accel="50000" decel="50000" fill="hold" nodeType="withEffect">
                                  <p:stCondLst>
                                    <p:cond delay="0"/>
                                  </p:stCondLst>
                                  <p:childTnLst>
                                    <p:animMotion origin="layout" path="M -0.00104 -0.00015 C -0.00104 -0.28241 0.20182 -0.51173 0.45182 -0.51173 C 0.70174 -0.51173 0.90469 -0.28241 0.90469 -0.00015 C 0.90469 0.2821 0.70174 0.51096 0.45182 0.51096 C 0.20182 0.51096 -0.00104 0.2821 -0.00104 -0.00015 Z " pathEditMode="relative" rAng="16200000" ptsTypes="AAAAA">
                                      <p:cBhvr>
                                        <p:cTn id="14" dur="2000" fill="hold"/>
                                        <p:tgtEl>
                                          <p:spTgt spid="5"/>
                                        </p:tgtEl>
                                        <p:attrNameLst>
                                          <p:attrName>ppt_x</p:attrName>
                                          <p:attrName>ppt_y</p:attrName>
                                        </p:attrNameLst>
                                      </p:cBhvr>
                                      <p:rCtr x="45286" y="-15"/>
                                    </p:animMotion>
                                  </p:childTnLst>
                                </p:cTn>
                              </p:par>
                              <p:par>
                                <p:cTn id="15" presetID="2" presetClass="exit" presetSubtype="4" fill="hold" grpId="0"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4" fill="hold" grpId="0"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ppt_x"/>
                                          </p:val>
                                        </p:tav>
                                      </p:tavLst>
                                    </p:anim>
                                    <p:anim calcmode="lin" valueType="num">
                                      <p:cBhvr additive="base">
                                        <p:cTn id="27" dur="500"/>
                                        <p:tgtEl>
                                          <p:spTgt spid="13"/>
                                        </p:tgtEl>
                                        <p:attrNameLst>
                                          <p:attrName>ppt_y</p:attrName>
                                        </p:attrNameLst>
                                      </p:cBhvr>
                                      <p:tavLst>
                                        <p:tav tm="0">
                                          <p:val>
                                            <p:strVal val="ppt_y"/>
                                          </p:val>
                                        </p:tav>
                                        <p:tav tm="100000">
                                          <p:val>
                                            <p:strVal val="1+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2" presetClass="exit" presetSubtype="4" fill="hold" grpId="1" nodeType="with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par>
                                <p:cTn id="33" presetID="37" presetClass="path" presetSubtype="0" accel="50000" decel="50000" fill="hold" nodeType="withEffect">
                                  <p:stCondLst>
                                    <p:cond delay="0"/>
                                  </p:stCondLst>
                                  <p:childTnLst>
                                    <p:animMotion origin="layout" path="M -0.7243 4.32099E-6 L -0.46319 -0.58257 C -0.40868 -0.71497 -0.32682 -0.7872 -0.24123 -0.7872 C -0.14383 -0.7872 -0.06571 -0.71497 -0.01119 -0.58257 L 0.25 4.32099E-6 " pathEditMode="relative" rAng="0" ptsTypes="AAAAA">
                                      <p:cBhvr>
                                        <p:cTn id="34" dur="2000" fill="hold"/>
                                        <p:tgtEl>
                                          <p:spTgt spid="12"/>
                                        </p:tgtEl>
                                        <p:attrNameLst>
                                          <p:attrName>ppt_x</p:attrName>
                                          <p:attrName>ppt_y</p:attrName>
                                        </p:attrNameLst>
                                      </p:cBhvr>
                                      <p:rCtr x="48715" y="-39367"/>
                                    </p:animMotion>
                                  </p:childTnLst>
                                </p:cTn>
                              </p:par>
                              <p:par>
                                <p:cTn id="35" presetID="1" presetClass="path" presetSubtype="0" accel="50000" decel="50000" fill="hold" nodeType="withEffect">
                                  <p:stCondLst>
                                    <p:cond delay="0"/>
                                  </p:stCondLst>
                                  <p:childTnLst>
                                    <p:animMotion origin="layout" path="M -0.00113 -0.0003 C -0.00113 -0.29737 0.2138 -0.53904 0.47865 -0.53904 C 0.7434 -0.53904 0.95842 -0.29737 0.95842 -0.0003 C 0.95842 0.29738 0.7434 0.53843 0.47865 0.53843 C 0.2138 0.53843 -0.00113 0.29738 -0.00113 -0.0003 Z " pathEditMode="relative" rAng="16200000" ptsTypes="AAAAA">
                                      <p:cBhvr>
                                        <p:cTn id="36" dur="2000" fill="hold"/>
                                        <p:tgtEl>
                                          <p:spTgt spid="5"/>
                                        </p:tgtEl>
                                        <p:attrNameLst>
                                          <p:attrName>ppt_x</p:attrName>
                                          <p:attrName>ppt_y</p:attrName>
                                        </p:attrNameLst>
                                      </p:cBhvr>
                                      <p:rCtr x="47977" y="0"/>
                                    </p:animMotion>
                                  </p:childTnLst>
                                </p:cTn>
                              </p:par>
                              <p:par>
                                <p:cTn id="37" presetID="42" presetClass="path" presetSubtype="0" accel="50000" decel="50000" fill="hold" grpId="0" nodeType="withEffect">
                                  <p:stCondLst>
                                    <p:cond delay="0"/>
                                  </p:stCondLst>
                                  <p:childTnLst>
                                    <p:animMotion origin="layout" path="M -5.55556E-7 -4.07407E-6 L -0.33715 0.23781 " pathEditMode="relative" rAng="0" ptsTypes="AA">
                                      <p:cBhvr>
                                        <p:cTn id="38" dur="2000" fill="hold"/>
                                        <p:tgtEl>
                                          <p:spTgt spid="16"/>
                                        </p:tgtEl>
                                        <p:attrNameLst>
                                          <p:attrName>ppt_x</p:attrName>
                                          <p:attrName>ppt_y</p:attrName>
                                        </p:attrNameLst>
                                      </p:cBhvr>
                                      <p:rCtr x="-16858" y="11883"/>
                                    </p:animMotion>
                                  </p:childTnLst>
                                </p:cTn>
                              </p:par>
                              <p:par>
                                <p:cTn id="39" presetID="42" presetClass="path" presetSubtype="0" accel="50000" decel="50000" fill="hold" grpId="0" nodeType="withEffect">
                                  <p:stCondLst>
                                    <p:cond delay="0"/>
                                  </p:stCondLst>
                                  <p:childTnLst>
                                    <p:animMotion origin="layout" path="M -9.72222E-7 -1.97531E-6 L 0.50217 0.0125 " pathEditMode="relative" rAng="0" ptsTypes="AA">
                                      <p:cBhvr>
                                        <p:cTn id="40" dur="2000" fill="hold"/>
                                        <p:tgtEl>
                                          <p:spTgt spid="17"/>
                                        </p:tgtEl>
                                        <p:attrNameLst>
                                          <p:attrName>ppt_x</p:attrName>
                                          <p:attrName>ppt_y</p:attrName>
                                        </p:attrNameLst>
                                      </p:cBhvr>
                                      <p:rCtr x="25113" y="617"/>
                                    </p:animMotion>
                                  </p:childTnLst>
                                </p:cTn>
                              </p:par>
                              <p:par>
                                <p:cTn id="41" presetID="37" presetClass="path" presetSubtype="0" accel="50000" decel="50000" fill="hold" nodeType="withEffect">
                                  <p:stCondLst>
                                    <p:cond delay="0"/>
                                  </p:stCondLst>
                                  <p:childTnLst>
                                    <p:animMotion origin="layout" path="M -3.47222E-6 4.32099E-6 L -0.19418 -0.55448 C -0.23472 -0.68133 -0.29557 -0.75031 -0.3592 -0.75031 C -0.43159 -0.75031 -0.48967 -0.68133 -0.5302 -0.55448 L -0.7243 4.32099E-6 " pathEditMode="relative" rAng="0" ptsTypes="AAAAA">
                                      <p:cBhvr>
                                        <p:cTn id="42" dur="2000" fill="hold"/>
                                        <p:tgtEl>
                                          <p:spTgt spid="15"/>
                                        </p:tgtEl>
                                        <p:attrNameLst>
                                          <p:attrName>ppt_x</p:attrName>
                                          <p:attrName>ppt_y</p:attrName>
                                        </p:attrNameLst>
                                      </p:cBhvr>
                                      <p:rCtr x="-36215" y="-37515"/>
                                    </p:animMotion>
                                  </p:childTnLst>
                                </p:cTn>
                              </p:par>
                            </p:childTnLst>
                          </p:cTn>
                        </p:par>
                      </p:childTnLst>
                    </p:cTn>
                  </p:par>
                  <p:par>
                    <p:cTn id="43" fill="hold">
                      <p:stCondLst>
                        <p:cond delay="indefinite"/>
                      </p:stCondLst>
                      <p:childTnLst>
                        <p:par>
                          <p:cTn id="44" fill="hold">
                            <p:stCondLst>
                              <p:cond delay="0"/>
                            </p:stCondLst>
                            <p:childTnLst>
                              <p:par>
                                <p:cTn id="45" presetID="1" presetClass="path" presetSubtype="0" accel="50000" decel="50000" fill="hold" nodeType="clickEffect">
                                  <p:stCondLst>
                                    <p:cond delay="0"/>
                                  </p:stCondLst>
                                  <p:childTnLst>
                                    <p:animMotion origin="layout" path="M 0.04236 0.3537 C -0.05668 0.02207 0.06311 -0.43704 0.31016 -0.67022 C 0.55694 -0.90386 0.83811 -0.82377 0.93733 -0.49198 C 1.03654 -0.16003 0.91649 0.29861 0.66962 0.53148 C 0.42266 0.76512 0.14167 0.6858 0.04236 0.3537 Z " pathEditMode="relative" rAng="14520000" ptsTypes="AAAAA">
                                      <p:cBhvr>
                                        <p:cTn id="46" dur="2000" fill="hold"/>
                                        <p:tgtEl>
                                          <p:spTgt spid="5"/>
                                        </p:tgtEl>
                                        <p:attrNameLst>
                                          <p:attrName>ppt_x</p:attrName>
                                          <p:attrName>ppt_y</p:attrName>
                                        </p:attrNameLst>
                                      </p:cBhvr>
                                      <p:rCtr x="44748" y="-42284"/>
                                    </p:animMotion>
                                  </p:childTnLst>
                                </p:cTn>
                              </p:par>
                              <p:par>
                                <p:cTn id="47" presetID="2" presetClass="exit" presetSubtype="4" fill="hold" grpId="1" nodeType="withEffect">
                                  <p:stCondLst>
                                    <p:cond delay="0"/>
                                  </p:stCondLst>
                                  <p:childTnLst>
                                    <p:anim calcmode="lin" valueType="num">
                                      <p:cBhvr additive="base">
                                        <p:cTn id="48" dur="500"/>
                                        <p:tgtEl>
                                          <p:spTgt spid="16"/>
                                        </p:tgtEl>
                                        <p:attrNameLst>
                                          <p:attrName>ppt_x</p:attrName>
                                        </p:attrNameLst>
                                      </p:cBhvr>
                                      <p:tavLst>
                                        <p:tav tm="0">
                                          <p:val>
                                            <p:strVal val="ppt_x"/>
                                          </p:val>
                                        </p:tav>
                                        <p:tav tm="100000">
                                          <p:val>
                                            <p:strVal val="ppt_x"/>
                                          </p:val>
                                        </p:tav>
                                      </p:tavLst>
                                    </p:anim>
                                    <p:anim calcmode="lin" valueType="num">
                                      <p:cBhvr additive="base">
                                        <p:cTn id="49" dur="500"/>
                                        <p:tgtEl>
                                          <p:spTgt spid="16"/>
                                        </p:tgtEl>
                                        <p:attrNameLst>
                                          <p:attrName>ppt_y</p:attrName>
                                        </p:attrNameLst>
                                      </p:cBhvr>
                                      <p:tavLst>
                                        <p:tav tm="0">
                                          <p:val>
                                            <p:strVal val="ppt_y"/>
                                          </p:val>
                                        </p:tav>
                                        <p:tav tm="100000">
                                          <p:val>
                                            <p:strVal val="1+ppt_h/2"/>
                                          </p:val>
                                        </p:tav>
                                      </p:tavLst>
                                    </p:anim>
                                    <p:set>
                                      <p:cBhvr>
                                        <p:cTn id="50" dur="1" fill="hold">
                                          <p:stCondLst>
                                            <p:cond delay="499"/>
                                          </p:stCondLst>
                                        </p:cTn>
                                        <p:tgtEl>
                                          <p:spTgt spid="16"/>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ppt_x"/>
                                          </p:val>
                                        </p:tav>
                                      </p:tavLst>
                                    </p:anim>
                                    <p:anim calcmode="lin" valueType="num">
                                      <p:cBhvr additive="base">
                                        <p:cTn id="53" dur="500"/>
                                        <p:tgtEl>
                                          <p:spTgt spid="17"/>
                                        </p:tgtEl>
                                        <p:attrNameLst>
                                          <p:attrName>ppt_y</p:attrName>
                                        </p:attrNameLst>
                                      </p:cBhvr>
                                      <p:tavLst>
                                        <p:tav tm="0">
                                          <p:val>
                                            <p:strVal val="ppt_y"/>
                                          </p:val>
                                        </p:tav>
                                        <p:tav tm="100000">
                                          <p:val>
                                            <p:strVal val="1+ppt_h/2"/>
                                          </p:val>
                                        </p:tav>
                                      </p:tavLst>
                                    </p:anim>
                                    <p:set>
                                      <p:cBhvr>
                                        <p:cTn id="54" dur="1" fill="hold">
                                          <p:stCondLst>
                                            <p:cond delay="499"/>
                                          </p:stCondLst>
                                        </p:cTn>
                                        <p:tgtEl>
                                          <p:spTgt spid="17"/>
                                        </p:tgtEl>
                                        <p:attrNameLst>
                                          <p:attrName>style.visibility</p:attrName>
                                        </p:attrNameLst>
                                      </p:cBhvr>
                                      <p:to>
                                        <p:strVal val="hidden"/>
                                      </p:to>
                                    </p:set>
                                  </p:childTnLst>
                                </p:cTn>
                              </p:par>
                              <p:par>
                                <p:cTn id="55" presetID="37" presetClass="path" presetSubtype="0" accel="50000" decel="50000" fill="hold" nodeType="withEffect">
                                  <p:stCondLst>
                                    <p:cond delay="0"/>
                                  </p:stCondLst>
                                  <p:childTnLst>
                                    <p:animMotion origin="layout" path="M -0.7243 0.01929 L -0.46319 -0.6122 C -0.40868 -0.75602 -0.32682 -0.83473 -0.24123 -0.83473 C -0.14383 -0.83473 -0.06571 -0.75602 -0.01119 -0.6122 L 0.25 0.01929 " pathEditMode="relative" rAng="0" ptsTypes="AAAAA">
                                      <p:cBhvr>
                                        <p:cTn id="56" dur="2000" fill="hold"/>
                                        <p:tgtEl>
                                          <p:spTgt spid="15"/>
                                        </p:tgtEl>
                                        <p:attrNameLst>
                                          <p:attrName>ppt_x</p:attrName>
                                          <p:attrName>ppt_y</p:attrName>
                                        </p:attrNameLst>
                                      </p:cBhvr>
                                      <p:rCtr x="48715" y="-42701"/>
                                    </p:animMotion>
                                  </p:childTnLst>
                                </p:cTn>
                              </p:par>
                              <p:par>
                                <p:cTn id="57" presetID="37" presetClass="path" presetSubtype="0" accel="50000" decel="50000" fill="hold" grpId="0" nodeType="withEffect">
                                  <p:stCondLst>
                                    <p:cond delay="0"/>
                                  </p:stCondLst>
                                  <p:childTnLst>
                                    <p:animMotion origin="layout" path="M 0.04487 0.0051 L -0.2211 0.48797 C -0.27648 0.59692 -0.3599 0.65448 -0.44697 0.65448 C -0.54619 0.65448 -0.62579 0.59692 -0.68117 0.48797 L -0.94705 0.0051 " pathEditMode="relative" rAng="0" ptsTypes="AAAAA">
                                      <p:cBhvr>
                                        <p:cTn id="58" dur="2000" fill="hold"/>
                                        <p:tgtEl>
                                          <p:spTgt spid="18"/>
                                        </p:tgtEl>
                                        <p:attrNameLst>
                                          <p:attrName>ppt_x</p:attrName>
                                          <p:attrName>ppt_y</p:attrName>
                                        </p:attrNameLst>
                                      </p:cBhvr>
                                      <p:rCtr x="-49601" y="32469"/>
                                    </p:animMotion>
                                  </p:childTnLst>
                                </p:cTn>
                              </p:par>
                              <p:par>
                                <p:cTn id="59" presetID="42" presetClass="path" presetSubtype="0" accel="50000" decel="50000" fill="hold" grpId="0" nodeType="withEffect">
                                  <p:stCondLst>
                                    <p:cond delay="0"/>
                                  </p:stCondLst>
                                  <p:childTnLst>
                                    <p:animMotion origin="layout" path="M 0.00278 -0.04213 L -0.41371 0.35864 " pathEditMode="relative" rAng="0" ptsTypes="AA">
                                      <p:cBhvr>
                                        <p:cTn id="60" dur="2000" fill="hold"/>
                                        <p:tgtEl>
                                          <p:spTgt spid="19"/>
                                        </p:tgtEl>
                                        <p:attrNameLst>
                                          <p:attrName>ppt_x</p:attrName>
                                          <p:attrName>ppt_y</p:attrName>
                                        </p:attrNameLst>
                                      </p:cBhvr>
                                      <p:rCtr x="-20825" y="20046"/>
                                    </p:animMotion>
                                  </p:childTnLst>
                                </p:cTn>
                              </p:par>
                              <p:par>
                                <p:cTn id="61" presetID="42" presetClass="path" presetSubtype="0" accel="50000" decel="50000" fill="hold" grpId="0" nodeType="withEffect">
                                  <p:stCondLst>
                                    <p:cond delay="0"/>
                                  </p:stCondLst>
                                  <p:childTnLst>
                                    <p:animMotion origin="layout" path="M -0.02726 0.32269 L 0.52274 0.38874 " pathEditMode="relative" rAng="0" ptsTypes="AA">
                                      <p:cBhvr>
                                        <p:cTn id="62" dur="2000" fill="hold"/>
                                        <p:tgtEl>
                                          <p:spTgt spid="20"/>
                                        </p:tgtEl>
                                        <p:attrNameLst>
                                          <p:attrName>ppt_x</p:attrName>
                                          <p:attrName>ppt_y</p:attrName>
                                        </p:attrNameLst>
                                      </p:cBhvr>
                                      <p:rCtr x="27500" y="3302"/>
                                    </p:animMotion>
                                  </p:childTnLst>
                                </p:cTn>
                              </p:par>
                            </p:childTnLst>
                          </p:cTn>
                        </p:par>
                      </p:childTnLst>
                    </p:cTn>
                  </p:par>
                  <p:par>
                    <p:cTn id="63" fill="hold">
                      <p:stCondLst>
                        <p:cond delay="indefinite"/>
                      </p:stCondLst>
                      <p:childTnLst>
                        <p:par>
                          <p:cTn id="64" fill="hold">
                            <p:stCondLst>
                              <p:cond delay="0"/>
                            </p:stCondLst>
                            <p:childTnLst>
                              <p:par>
                                <p:cTn id="65" presetID="1" presetClass="path" presetSubtype="0" accel="50000" decel="50000" fill="hold" nodeType="clickEffect">
                                  <p:stCondLst>
                                    <p:cond delay="0"/>
                                  </p:stCondLst>
                                  <p:childTnLst>
                                    <p:animMotion origin="layout" path="M 0.04236 0.3537 C -0.0954 -0.05123 -0.03064 -0.56898 0.18516 -0.79938 C 0.40095 -1.03056 0.68759 -0.88873 0.82474 -0.48179 C 0.96241 -0.07654 0.89757 0.44105 0.68142 0.67099 C 0.4658 0.90123 0.17908 0.76019 0.04236 0.3537 Z " pathEditMode="relative" rAng="14340000" ptsTypes="AAAAA">
                                      <p:cBhvr>
                                        <p:cTn id="66" dur="2000" fill="hold"/>
                                        <p:tgtEl>
                                          <p:spTgt spid="5"/>
                                        </p:tgtEl>
                                        <p:attrNameLst>
                                          <p:attrName>ppt_x</p:attrName>
                                          <p:attrName>ppt_y</p:attrName>
                                        </p:attrNameLst>
                                      </p:cBhvr>
                                      <p:rCtr x="39106" y="-41806"/>
                                    </p:animMotion>
                                  </p:childTnLst>
                                </p:cTn>
                              </p:par>
                              <p:par>
                                <p:cTn id="67" presetID="37" presetClass="path" presetSubtype="0" accel="50000" decel="50000" fill="hold" grpId="1" nodeType="withEffect">
                                  <p:stCondLst>
                                    <p:cond delay="0"/>
                                  </p:stCondLst>
                                  <p:childTnLst>
                                    <p:animMotion origin="layout" path="M -0.94704 0.00509 L -0.60078 -0.65417 C -0.52856 -0.81004 -0.41996 -0.89846 -0.30651 -0.89846 C -0.17734 -0.89846 -0.07369 -0.81004 -0.00147 -0.65417 L 0.34497 0.00509 " pathEditMode="relative" rAng="0" ptsTypes="AAAAA">
                                      <p:cBhvr>
                                        <p:cTn id="68" dur="2000" fill="hold"/>
                                        <p:tgtEl>
                                          <p:spTgt spid="18"/>
                                        </p:tgtEl>
                                        <p:attrNameLst>
                                          <p:attrName>ppt_x</p:attrName>
                                          <p:attrName>ppt_y</p:attrName>
                                        </p:attrNameLst>
                                      </p:cBhvr>
                                      <p:rCtr x="64601" y="-45185"/>
                                    </p:animMotion>
                                  </p:childTnLst>
                                </p:cTn>
                              </p:par>
                              <p:par>
                                <p:cTn id="69" presetID="2" presetClass="exit" presetSubtype="4" fill="hold" grpId="1" nodeType="withEffect">
                                  <p:stCondLst>
                                    <p:cond delay="0"/>
                                  </p:stCondLst>
                                  <p:childTnLst>
                                    <p:anim calcmode="lin" valueType="num">
                                      <p:cBhvr additive="base">
                                        <p:cTn id="70" dur="500"/>
                                        <p:tgtEl>
                                          <p:spTgt spid="19"/>
                                        </p:tgtEl>
                                        <p:attrNameLst>
                                          <p:attrName>ppt_x</p:attrName>
                                        </p:attrNameLst>
                                      </p:cBhvr>
                                      <p:tavLst>
                                        <p:tav tm="0">
                                          <p:val>
                                            <p:strVal val="ppt_x"/>
                                          </p:val>
                                        </p:tav>
                                        <p:tav tm="100000">
                                          <p:val>
                                            <p:strVal val="ppt_x"/>
                                          </p:val>
                                        </p:tav>
                                      </p:tavLst>
                                    </p:anim>
                                    <p:anim calcmode="lin" valueType="num">
                                      <p:cBhvr additive="base">
                                        <p:cTn id="71" dur="500"/>
                                        <p:tgtEl>
                                          <p:spTgt spid="19"/>
                                        </p:tgtEl>
                                        <p:attrNameLst>
                                          <p:attrName>ppt_y</p:attrName>
                                        </p:attrNameLst>
                                      </p:cBhvr>
                                      <p:tavLst>
                                        <p:tav tm="0">
                                          <p:val>
                                            <p:strVal val="ppt_y"/>
                                          </p:val>
                                        </p:tav>
                                        <p:tav tm="100000">
                                          <p:val>
                                            <p:strVal val="1+ppt_h/2"/>
                                          </p:val>
                                        </p:tav>
                                      </p:tavLst>
                                    </p:anim>
                                    <p:set>
                                      <p:cBhvr>
                                        <p:cTn id="72" dur="1" fill="hold">
                                          <p:stCondLst>
                                            <p:cond delay="499"/>
                                          </p:stCondLst>
                                        </p:cTn>
                                        <p:tgtEl>
                                          <p:spTgt spid="19"/>
                                        </p:tgtEl>
                                        <p:attrNameLst>
                                          <p:attrName>style.visibility</p:attrName>
                                        </p:attrNameLst>
                                      </p:cBhvr>
                                      <p:to>
                                        <p:strVal val="hidden"/>
                                      </p:to>
                                    </p:set>
                                  </p:childTnLst>
                                </p:cTn>
                              </p:par>
                              <p:par>
                                <p:cTn id="73" presetID="2" presetClass="exit" presetSubtype="4" fill="hold" grpId="1" nodeType="withEffect">
                                  <p:stCondLst>
                                    <p:cond delay="0"/>
                                  </p:stCondLst>
                                  <p:childTnLst>
                                    <p:anim calcmode="lin" valueType="num">
                                      <p:cBhvr additive="base">
                                        <p:cTn id="74" dur="500"/>
                                        <p:tgtEl>
                                          <p:spTgt spid="20"/>
                                        </p:tgtEl>
                                        <p:attrNameLst>
                                          <p:attrName>ppt_x</p:attrName>
                                        </p:attrNameLst>
                                      </p:cBhvr>
                                      <p:tavLst>
                                        <p:tav tm="0">
                                          <p:val>
                                            <p:strVal val="ppt_x"/>
                                          </p:val>
                                        </p:tav>
                                        <p:tav tm="100000">
                                          <p:val>
                                            <p:strVal val="ppt_x"/>
                                          </p:val>
                                        </p:tav>
                                      </p:tavLst>
                                    </p:anim>
                                    <p:anim calcmode="lin" valueType="num">
                                      <p:cBhvr additive="base">
                                        <p:cTn id="75" dur="500"/>
                                        <p:tgtEl>
                                          <p:spTgt spid="20"/>
                                        </p:tgtEl>
                                        <p:attrNameLst>
                                          <p:attrName>ppt_y</p:attrName>
                                        </p:attrNameLst>
                                      </p:cBhvr>
                                      <p:tavLst>
                                        <p:tav tm="0">
                                          <p:val>
                                            <p:strVal val="ppt_y"/>
                                          </p:val>
                                        </p:tav>
                                        <p:tav tm="100000">
                                          <p:val>
                                            <p:strVal val="1+ppt_h/2"/>
                                          </p:val>
                                        </p:tav>
                                      </p:tavLst>
                                    </p:anim>
                                    <p:set>
                                      <p:cBhvr>
                                        <p:cTn id="76" dur="1" fill="hold">
                                          <p:stCondLst>
                                            <p:cond delay="499"/>
                                          </p:stCondLst>
                                        </p:cTn>
                                        <p:tgtEl>
                                          <p:spTgt spid="20"/>
                                        </p:tgtEl>
                                        <p:attrNameLst>
                                          <p:attrName>style.visibility</p:attrName>
                                        </p:attrNameLst>
                                      </p:cBhvr>
                                      <p:to>
                                        <p:strVal val="hidden"/>
                                      </p:to>
                                    </p:set>
                                  </p:childTnLst>
                                </p:cTn>
                              </p:par>
                              <p:par>
                                <p:cTn id="77" presetID="42" presetClass="path" presetSubtype="0" accel="50000" decel="50000" fill="hold" grpId="0" nodeType="withEffect">
                                  <p:stCondLst>
                                    <p:cond delay="0"/>
                                  </p:stCondLst>
                                  <p:childTnLst>
                                    <p:animMotion origin="layout" path="M 2.5E-6 -0.00942 L 0.68073 0.15139 " pathEditMode="relative" rAng="0" ptsTypes="AA">
                                      <p:cBhvr>
                                        <p:cTn id="78" dur="2000" fill="hold"/>
                                        <p:tgtEl>
                                          <p:spTgt spid="22"/>
                                        </p:tgtEl>
                                        <p:attrNameLst>
                                          <p:attrName>ppt_x</p:attrName>
                                          <p:attrName>ppt_y</p:attrName>
                                        </p:attrNameLst>
                                      </p:cBhvr>
                                      <p:rCtr x="34036" y="8040"/>
                                    </p:animMotion>
                                  </p:childTnLst>
                                </p:cTn>
                              </p:par>
                              <p:par>
                                <p:cTn id="79" presetID="37" presetClass="path" presetSubtype="0" accel="50000" decel="50000" fill="hold" nodeType="withEffect">
                                  <p:stCondLst>
                                    <p:cond delay="0"/>
                                  </p:stCondLst>
                                  <p:childTnLst>
                                    <p:animMotion origin="layout" path="M 4.16667E-7 1.7284E-6 L -0.26658 0.64892 C -0.32222 0.79799 -0.40573 0.87886 -0.49314 0.87886 C -0.59254 0.87886 -0.67231 0.79799 -0.72795 0.64892 L -0.99444 1.7284E-6 " pathEditMode="relative" rAng="0" ptsTypes="AAAAA">
                                      <p:cBhvr>
                                        <p:cTn id="80" dur="2000" fill="hold"/>
                                        <p:tgtEl>
                                          <p:spTgt spid="21"/>
                                        </p:tgtEl>
                                        <p:attrNameLst>
                                          <p:attrName>ppt_x</p:attrName>
                                          <p:attrName>ppt_y</p:attrName>
                                        </p:attrNameLst>
                                      </p:cBhvr>
                                      <p:rCtr x="-49722" y="43935"/>
                                    </p:animMotion>
                                  </p:childTnLst>
                                </p:cTn>
                              </p:par>
                              <p:par>
                                <p:cTn id="81" presetID="42" presetClass="path" presetSubtype="0" accel="50000" decel="50000" fill="hold" grpId="0" nodeType="withEffect">
                                  <p:stCondLst>
                                    <p:cond delay="0"/>
                                  </p:stCondLst>
                                  <p:childTnLst>
                                    <p:animMotion origin="layout" path="M -0.06102 -0.24043 L 0.51788 0.55802 " pathEditMode="relative" rAng="0" ptsTypes="AA">
                                      <p:cBhvr>
                                        <p:cTn id="82" dur="2000" fill="hold"/>
                                        <p:tgtEl>
                                          <p:spTgt spid="23"/>
                                        </p:tgtEl>
                                        <p:attrNameLst>
                                          <p:attrName>ppt_x</p:attrName>
                                          <p:attrName>ppt_y</p:attrName>
                                        </p:attrNameLst>
                                      </p:cBhvr>
                                      <p:rCtr x="28950" y="39923"/>
                                    </p:animMotion>
                                  </p:childTnLst>
                                </p:cTn>
                              </p:par>
                            </p:childTnLst>
                          </p:cTn>
                        </p:par>
                      </p:childTnLst>
                    </p:cTn>
                  </p:par>
                  <p:par>
                    <p:cTn id="83" fill="hold">
                      <p:stCondLst>
                        <p:cond delay="indefinite"/>
                      </p:stCondLst>
                      <p:childTnLst>
                        <p:par>
                          <p:cTn id="84" fill="hold">
                            <p:stCondLst>
                              <p:cond delay="0"/>
                            </p:stCondLst>
                            <p:childTnLst>
                              <p:par>
                                <p:cTn id="85" presetID="1" presetClass="path" presetSubtype="0" accel="50000" decel="50000" fill="hold" nodeType="clickEffect">
                                  <p:stCondLst>
                                    <p:cond delay="0"/>
                                  </p:stCondLst>
                                  <p:childTnLst>
                                    <p:animMotion origin="layout" path="M 0.00486 0.36065 C -0.13064 0.01636 -0.07943 -0.4625 0.11823 -0.70911 C 0.31632 -0.95617 0.58741 -0.87824 0.72309 -0.53349 C 0.85885 -0.18873 0.80729 0.29074 0.60955 0.53781 C 0.41163 0.78441 0.14062 0.70525 0.00486 0.36065 Z " pathEditMode="relative" rAng="14100000" ptsTypes="AAAAA">
                                      <p:cBhvr>
                                        <p:cTn id="86" dur="2000" fill="hold"/>
                                        <p:tgtEl>
                                          <p:spTgt spid="5"/>
                                        </p:tgtEl>
                                        <p:attrNameLst>
                                          <p:attrName>ppt_x</p:attrName>
                                          <p:attrName>ppt_y</p:attrName>
                                        </p:attrNameLst>
                                      </p:cBhvr>
                                      <p:rCtr x="35929" y="-44645"/>
                                    </p:animMotion>
                                  </p:childTnLst>
                                </p:cTn>
                              </p:par>
                              <p:par>
                                <p:cTn id="87" presetID="2" presetClass="exit" presetSubtype="4" fill="hold" grpId="1" nodeType="withEffect">
                                  <p:stCondLst>
                                    <p:cond delay="0"/>
                                  </p:stCondLst>
                                  <p:childTnLst>
                                    <p:anim calcmode="lin" valueType="num">
                                      <p:cBhvr additive="base">
                                        <p:cTn id="88" dur="500"/>
                                        <p:tgtEl>
                                          <p:spTgt spid="22"/>
                                        </p:tgtEl>
                                        <p:attrNameLst>
                                          <p:attrName>ppt_x</p:attrName>
                                        </p:attrNameLst>
                                      </p:cBhvr>
                                      <p:tavLst>
                                        <p:tav tm="0">
                                          <p:val>
                                            <p:strVal val="ppt_x"/>
                                          </p:val>
                                        </p:tav>
                                        <p:tav tm="100000">
                                          <p:val>
                                            <p:strVal val="ppt_x"/>
                                          </p:val>
                                        </p:tav>
                                      </p:tavLst>
                                    </p:anim>
                                    <p:anim calcmode="lin" valueType="num">
                                      <p:cBhvr additive="base">
                                        <p:cTn id="89" dur="500"/>
                                        <p:tgtEl>
                                          <p:spTgt spid="22"/>
                                        </p:tgtEl>
                                        <p:attrNameLst>
                                          <p:attrName>ppt_y</p:attrName>
                                        </p:attrNameLst>
                                      </p:cBhvr>
                                      <p:tavLst>
                                        <p:tav tm="0">
                                          <p:val>
                                            <p:strVal val="ppt_y"/>
                                          </p:val>
                                        </p:tav>
                                        <p:tav tm="100000">
                                          <p:val>
                                            <p:strVal val="1+ppt_h/2"/>
                                          </p:val>
                                        </p:tav>
                                      </p:tavLst>
                                    </p:anim>
                                    <p:set>
                                      <p:cBhvr>
                                        <p:cTn id="90" dur="1" fill="hold">
                                          <p:stCondLst>
                                            <p:cond delay="499"/>
                                          </p:stCondLst>
                                        </p:cTn>
                                        <p:tgtEl>
                                          <p:spTgt spid="22"/>
                                        </p:tgtEl>
                                        <p:attrNameLst>
                                          <p:attrName>style.visibility</p:attrName>
                                        </p:attrNameLst>
                                      </p:cBhvr>
                                      <p:to>
                                        <p:strVal val="hidden"/>
                                      </p:to>
                                    </p:set>
                                  </p:childTnLst>
                                </p:cTn>
                              </p:par>
                              <p:par>
                                <p:cTn id="91" presetID="37" presetClass="path" presetSubtype="0" accel="50000" decel="50000" fill="hold" nodeType="withEffect">
                                  <p:stCondLst>
                                    <p:cond delay="0"/>
                                  </p:stCondLst>
                                  <p:childTnLst>
                                    <p:animMotion origin="layout" path="M -0.95373 0.0588 L -0.6191 -0.59043 C -0.54931 -0.73889 -0.44436 -0.82006 -0.33464 -0.82006 C -0.20981 -0.82006 -0.10964 -0.73889 -0.03985 -0.59043 L 0.29488 0.0588 " pathEditMode="relative" rAng="0" ptsTypes="AAAAA">
                                      <p:cBhvr>
                                        <p:cTn id="92" dur="2000" fill="hold"/>
                                        <p:tgtEl>
                                          <p:spTgt spid="21"/>
                                        </p:tgtEl>
                                        <p:attrNameLst>
                                          <p:attrName>ppt_x</p:attrName>
                                          <p:attrName>ppt_y</p:attrName>
                                        </p:attrNameLst>
                                      </p:cBhvr>
                                      <p:rCtr x="62431" y="-43951"/>
                                    </p:animMotion>
                                  </p:childTnLst>
                                </p:cTn>
                              </p:par>
                              <p:par>
                                <p:cTn id="93" presetID="2" presetClass="exit" presetSubtype="4" fill="hold" grpId="1" nodeType="withEffect">
                                  <p:stCondLst>
                                    <p:cond delay="0"/>
                                  </p:stCondLst>
                                  <p:childTnLst>
                                    <p:anim calcmode="lin" valueType="num">
                                      <p:cBhvr additive="base">
                                        <p:cTn id="94" dur="500"/>
                                        <p:tgtEl>
                                          <p:spTgt spid="23"/>
                                        </p:tgtEl>
                                        <p:attrNameLst>
                                          <p:attrName>ppt_x</p:attrName>
                                        </p:attrNameLst>
                                      </p:cBhvr>
                                      <p:tavLst>
                                        <p:tav tm="0">
                                          <p:val>
                                            <p:strVal val="ppt_x"/>
                                          </p:val>
                                        </p:tav>
                                        <p:tav tm="100000">
                                          <p:val>
                                            <p:strVal val="ppt_x"/>
                                          </p:val>
                                        </p:tav>
                                      </p:tavLst>
                                    </p:anim>
                                    <p:anim calcmode="lin" valueType="num">
                                      <p:cBhvr additive="base">
                                        <p:cTn id="95" dur="500"/>
                                        <p:tgtEl>
                                          <p:spTgt spid="23"/>
                                        </p:tgtEl>
                                        <p:attrNameLst>
                                          <p:attrName>ppt_y</p:attrName>
                                        </p:attrNameLst>
                                      </p:cBhvr>
                                      <p:tavLst>
                                        <p:tav tm="0">
                                          <p:val>
                                            <p:strVal val="ppt_y"/>
                                          </p:val>
                                        </p:tav>
                                        <p:tav tm="100000">
                                          <p:val>
                                            <p:strVal val="1+ppt_h/2"/>
                                          </p:val>
                                        </p:tav>
                                      </p:tavLst>
                                    </p:anim>
                                    <p:set>
                                      <p:cBhvr>
                                        <p:cTn id="96" dur="1" fill="hold">
                                          <p:stCondLst>
                                            <p:cond delay="499"/>
                                          </p:stCondLst>
                                        </p:cTn>
                                        <p:tgtEl>
                                          <p:spTgt spid="23"/>
                                        </p:tgtEl>
                                        <p:attrNameLst>
                                          <p:attrName>style.visibility</p:attrName>
                                        </p:attrNameLst>
                                      </p:cBhvr>
                                      <p:to>
                                        <p:strVal val="hidden"/>
                                      </p:to>
                                    </p:set>
                                  </p:childTnLst>
                                </p:cTn>
                              </p:par>
                              <p:par>
                                <p:cTn id="97" presetID="37" presetClass="path" presetSubtype="0" accel="50000" decel="50000" fill="hold" nodeType="withEffect">
                                  <p:stCondLst>
                                    <p:cond delay="0"/>
                                  </p:stCondLst>
                                  <p:childTnLst>
                                    <p:animMotion origin="layout" path="M -0.00929 0.0588 L -0.2467 0.70864 C -0.29618 0.85587 -0.37057 0.93766 -0.44835 0.93766 C -0.53689 0.93766 -0.6079 0.85587 -0.65738 0.70864 L -0.8947 0.0588 " pathEditMode="relative" rAng="0" ptsTypes="AAAAA">
                                      <p:cBhvr>
                                        <p:cTn id="98" dur="2000" fill="hold"/>
                                        <p:tgtEl>
                                          <p:spTgt spid="24"/>
                                        </p:tgtEl>
                                        <p:attrNameLst>
                                          <p:attrName>ppt_x</p:attrName>
                                          <p:attrName>ppt_y</p:attrName>
                                        </p:attrNameLst>
                                      </p:cBhvr>
                                      <p:rCtr x="-44271" y="43935"/>
                                    </p:animMotion>
                                  </p:childTnLst>
                                </p:cTn>
                              </p:par>
                              <p:par>
                                <p:cTn id="99" presetID="42" presetClass="path" presetSubtype="0" accel="50000" decel="50000" fill="hold" grpId="0" nodeType="withEffect">
                                  <p:stCondLst>
                                    <p:cond delay="0"/>
                                  </p:stCondLst>
                                  <p:childTnLst>
                                    <p:animMotion origin="layout" path="M 4.16667E-7 -0.06898 L 0.22274 0.36775 " pathEditMode="relative" rAng="0" ptsTypes="AA">
                                      <p:cBhvr>
                                        <p:cTn id="100" dur="2000" fill="hold"/>
                                        <p:tgtEl>
                                          <p:spTgt spid="25"/>
                                        </p:tgtEl>
                                        <p:attrNameLst>
                                          <p:attrName>ppt_x</p:attrName>
                                          <p:attrName>ppt_y</p:attrName>
                                        </p:attrNameLst>
                                      </p:cBhvr>
                                      <p:rCtr x="11137" y="21836"/>
                                    </p:animMotion>
                                  </p:childTnLst>
                                </p:cTn>
                              </p:par>
                              <p:par>
                                <p:cTn id="101" presetID="42" presetClass="path" presetSubtype="0" accel="50000" decel="50000" fill="hold" grpId="0" nodeType="withEffect">
                                  <p:stCondLst>
                                    <p:cond delay="0"/>
                                  </p:stCondLst>
                                  <p:childTnLst>
                                    <p:animMotion origin="layout" path="M -0.52665 -0.3838 L -0.00373 -0.37809 " pathEditMode="relative" rAng="0" ptsTypes="AA">
                                      <p:cBhvr>
                                        <p:cTn id="102" dur="2000" fill="hold"/>
                                        <p:tgtEl>
                                          <p:spTgt spid="26"/>
                                        </p:tgtEl>
                                        <p:attrNameLst>
                                          <p:attrName>ppt_x</p:attrName>
                                          <p:attrName>ppt_y</p:attrName>
                                        </p:attrNameLst>
                                      </p:cBhvr>
                                      <p:rCtr x="26146" y="278"/>
                                    </p:animMotion>
                                  </p:childTnLst>
                                </p:cTn>
                              </p:par>
                            </p:childTnLst>
                          </p:cTn>
                        </p:par>
                      </p:childTnLst>
                    </p:cTn>
                  </p:par>
                  <p:par>
                    <p:cTn id="103" fill="hold">
                      <p:stCondLst>
                        <p:cond delay="indefinite"/>
                      </p:stCondLst>
                      <p:childTnLst>
                        <p:par>
                          <p:cTn id="104" fill="hold">
                            <p:stCondLst>
                              <p:cond delay="0"/>
                            </p:stCondLst>
                            <p:childTnLst>
                              <p:par>
                                <p:cTn id="105" presetID="1" presetClass="path" presetSubtype="0" accel="50000" decel="50000" fill="hold" nodeType="clickEffect">
                                  <p:stCondLst>
                                    <p:cond delay="0"/>
                                  </p:stCondLst>
                                  <p:childTnLst>
                                    <p:animMotion origin="layout" path="M 0.04236 0.35371 C -0.09002 -0.08672 -0.01893 -0.61265 0.19982 -0.81867 C 0.41814 -1.02561 0.7026 -0.83595 0.83411 -0.39459 C 0.96658 0.04661 0.89548 0.57284 0.67665 0.77855 C 0.45807 0.9855 0.1737 0.79553 0.04236 0.35371 Z " pathEditMode="relative" rAng="14520000" ptsTypes="AAAAA">
                                      <p:cBhvr>
                                        <p:cTn id="106" dur="2000" fill="hold"/>
                                        <p:tgtEl>
                                          <p:spTgt spid="5"/>
                                        </p:tgtEl>
                                        <p:attrNameLst>
                                          <p:attrName>ppt_x</p:attrName>
                                          <p:attrName>ppt_y</p:attrName>
                                        </p:attrNameLst>
                                      </p:cBhvr>
                                      <p:rCtr x="39601" y="-37377"/>
                                    </p:animMotion>
                                  </p:childTnLst>
                                </p:cTn>
                              </p:par>
                              <p:par>
                                <p:cTn id="107" presetID="37" presetClass="path" presetSubtype="0" accel="50000" decel="50000" fill="hold" nodeType="withEffect">
                                  <p:stCondLst>
                                    <p:cond delay="0"/>
                                  </p:stCondLst>
                                  <p:childTnLst>
                                    <p:animMotion origin="layout" path="M -0.8947 0.0588 L -0.59036 -0.59058 C -0.52682 -0.7395 -0.43142 -0.82006 -0.33168 -0.82006 C -0.21814 -0.82006 -0.12708 -0.7395 -0.06354 -0.59058 L 0.24089 0.0588 " pathEditMode="relative" rAng="0" ptsTypes="AAAAA">
                                      <p:cBhvr>
                                        <p:cTn id="108" dur="2000" fill="hold"/>
                                        <p:tgtEl>
                                          <p:spTgt spid="24"/>
                                        </p:tgtEl>
                                        <p:attrNameLst>
                                          <p:attrName>ppt_x</p:attrName>
                                          <p:attrName>ppt_y</p:attrName>
                                        </p:attrNameLst>
                                      </p:cBhvr>
                                      <p:rCtr x="56780" y="-43951"/>
                                    </p:animMotion>
                                  </p:childTnLst>
                                </p:cTn>
                              </p:par>
                              <p:par>
                                <p:cTn id="109" presetID="2" presetClass="exit" presetSubtype="4" fill="hold" grpId="1" nodeType="withEffect">
                                  <p:stCondLst>
                                    <p:cond delay="0"/>
                                  </p:stCondLst>
                                  <p:childTnLst>
                                    <p:anim calcmode="lin" valueType="num">
                                      <p:cBhvr additive="base">
                                        <p:cTn id="110" dur="500"/>
                                        <p:tgtEl>
                                          <p:spTgt spid="25"/>
                                        </p:tgtEl>
                                        <p:attrNameLst>
                                          <p:attrName>ppt_x</p:attrName>
                                        </p:attrNameLst>
                                      </p:cBhvr>
                                      <p:tavLst>
                                        <p:tav tm="0">
                                          <p:val>
                                            <p:strVal val="ppt_x"/>
                                          </p:val>
                                        </p:tav>
                                        <p:tav tm="100000">
                                          <p:val>
                                            <p:strVal val="ppt_x"/>
                                          </p:val>
                                        </p:tav>
                                      </p:tavLst>
                                    </p:anim>
                                    <p:anim calcmode="lin" valueType="num">
                                      <p:cBhvr additive="base">
                                        <p:cTn id="111" dur="500"/>
                                        <p:tgtEl>
                                          <p:spTgt spid="25"/>
                                        </p:tgtEl>
                                        <p:attrNameLst>
                                          <p:attrName>ppt_y</p:attrName>
                                        </p:attrNameLst>
                                      </p:cBhvr>
                                      <p:tavLst>
                                        <p:tav tm="0">
                                          <p:val>
                                            <p:strVal val="ppt_y"/>
                                          </p:val>
                                        </p:tav>
                                        <p:tav tm="100000">
                                          <p:val>
                                            <p:strVal val="1+ppt_h/2"/>
                                          </p:val>
                                        </p:tav>
                                      </p:tavLst>
                                    </p:anim>
                                    <p:set>
                                      <p:cBhvr>
                                        <p:cTn id="112" dur="1" fill="hold">
                                          <p:stCondLst>
                                            <p:cond delay="499"/>
                                          </p:stCondLst>
                                        </p:cTn>
                                        <p:tgtEl>
                                          <p:spTgt spid="25"/>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additive="base">
                                        <p:cTn id="114" dur="500"/>
                                        <p:tgtEl>
                                          <p:spTgt spid="26"/>
                                        </p:tgtEl>
                                        <p:attrNameLst>
                                          <p:attrName>ppt_x</p:attrName>
                                        </p:attrNameLst>
                                      </p:cBhvr>
                                      <p:tavLst>
                                        <p:tav tm="0">
                                          <p:val>
                                            <p:strVal val="ppt_x"/>
                                          </p:val>
                                        </p:tav>
                                        <p:tav tm="100000">
                                          <p:val>
                                            <p:strVal val="ppt_x"/>
                                          </p:val>
                                        </p:tav>
                                      </p:tavLst>
                                    </p:anim>
                                    <p:anim calcmode="lin" valueType="num">
                                      <p:cBhvr additive="base">
                                        <p:cTn id="115" dur="500"/>
                                        <p:tgtEl>
                                          <p:spTgt spid="26"/>
                                        </p:tgtEl>
                                        <p:attrNameLst>
                                          <p:attrName>ppt_y</p:attrName>
                                        </p:attrNameLst>
                                      </p:cBhvr>
                                      <p:tavLst>
                                        <p:tav tm="0">
                                          <p:val>
                                            <p:strVal val="ppt_y"/>
                                          </p:val>
                                        </p:tav>
                                        <p:tav tm="100000">
                                          <p:val>
                                            <p:strVal val="1+ppt_h/2"/>
                                          </p:val>
                                        </p:tav>
                                      </p:tavLst>
                                    </p:anim>
                                    <p:set>
                                      <p:cBhvr>
                                        <p:cTn id="116" dur="1" fill="hold">
                                          <p:stCondLst>
                                            <p:cond delay="499"/>
                                          </p:stCondLst>
                                        </p:cTn>
                                        <p:tgtEl>
                                          <p:spTgt spid="26"/>
                                        </p:tgtEl>
                                        <p:attrNameLst>
                                          <p:attrName>style.visibility</p:attrName>
                                        </p:attrNameLst>
                                      </p:cBhvr>
                                      <p:to>
                                        <p:strVal val="hidden"/>
                                      </p:to>
                                    </p:set>
                                  </p:childTnLst>
                                </p:cTn>
                              </p:par>
                              <p:par>
                                <p:cTn id="117" presetID="37" presetClass="path" presetSubtype="0" accel="50000" decel="50000" fill="hold" nodeType="withEffect">
                                  <p:stCondLst>
                                    <p:cond delay="0"/>
                                  </p:stCondLst>
                                  <p:childTnLst>
                                    <p:animMotion origin="layout" path="M 2.91667E-6 1.7284E-6 L -0.2645 0.65818 C -0.31971 0.80324 -0.40261 0.89259 -0.48924 0.89259 C -0.58794 0.89259 -0.66702 0.80324 -0.72223 0.65818 L -0.98663 1.7284E-6 " pathEditMode="relative" rAng="0" ptsTypes="AAAAA">
                                      <p:cBhvr>
                                        <p:cTn id="118" dur="2000" fill="hold"/>
                                        <p:tgtEl>
                                          <p:spTgt spid="30"/>
                                        </p:tgtEl>
                                        <p:attrNameLst>
                                          <p:attrName>ppt_x</p:attrName>
                                          <p:attrName>ppt_y</p:attrName>
                                        </p:attrNameLst>
                                      </p:cBhvr>
                                      <p:rCtr x="-49332" y="44630"/>
                                    </p:animMotion>
                                  </p:childTnLst>
                                </p:cTn>
                              </p:par>
                              <p:par>
                                <p:cTn id="119" presetID="42" presetClass="path" presetSubtype="0" accel="50000" decel="50000" fill="hold" grpId="0" nodeType="withEffect">
                                  <p:stCondLst>
                                    <p:cond delay="0"/>
                                  </p:stCondLst>
                                  <p:childTnLst>
                                    <p:animMotion origin="layout" path="M -0.76137 -0.66096 L -0.35442 -0.71374 " pathEditMode="relative" rAng="0" ptsTypes="AA">
                                      <p:cBhvr>
                                        <p:cTn id="120" dur="2000" fill="hold"/>
                                        <p:tgtEl>
                                          <p:spTgt spid="32"/>
                                        </p:tgtEl>
                                        <p:attrNameLst>
                                          <p:attrName>ppt_x</p:attrName>
                                          <p:attrName>ppt_y</p:attrName>
                                        </p:attrNameLst>
                                      </p:cBhvr>
                                      <p:rCtr x="20347" y="-2639"/>
                                    </p:animMotion>
                                  </p:childTnLst>
                                </p:cTn>
                              </p:par>
                              <p:par>
                                <p:cTn id="121" presetID="42" presetClass="path" presetSubtype="0" accel="50000" decel="50000" fill="hold" grpId="0" nodeType="withEffect">
                                  <p:stCondLst>
                                    <p:cond delay="0"/>
                                  </p:stCondLst>
                                  <p:childTnLst>
                                    <p:animMotion origin="layout" path="M -2.08333E-6 -4.5679E-6 L 0.24297 0.51991 " pathEditMode="relative" rAng="0" ptsTypes="AA">
                                      <p:cBhvr>
                                        <p:cTn id="122" dur="2000" fill="hold"/>
                                        <p:tgtEl>
                                          <p:spTgt spid="31"/>
                                        </p:tgtEl>
                                        <p:attrNameLst>
                                          <p:attrName>ppt_x</p:attrName>
                                          <p:attrName>ppt_y</p:attrName>
                                        </p:attrNameLst>
                                      </p:cBhvr>
                                      <p:rCtr x="12144" y="26003"/>
                                    </p:animMotion>
                                  </p:childTnLst>
                                </p:cTn>
                              </p:par>
                            </p:childTnLst>
                          </p:cTn>
                        </p:par>
                      </p:childTnLst>
                    </p:cTn>
                  </p:par>
                  <p:par>
                    <p:cTn id="123" fill="hold">
                      <p:stCondLst>
                        <p:cond delay="indefinite"/>
                      </p:stCondLst>
                      <p:childTnLst>
                        <p:par>
                          <p:cTn id="124" fill="hold">
                            <p:stCondLst>
                              <p:cond delay="0"/>
                            </p:stCondLst>
                            <p:childTnLst>
                              <p:par>
                                <p:cTn id="125" presetID="1" presetClass="path" presetSubtype="0" accel="50000" decel="50000" fill="hold" nodeType="clickEffect">
                                  <p:stCondLst>
                                    <p:cond delay="0"/>
                                  </p:stCondLst>
                                  <p:childTnLst>
                                    <p:animMotion origin="layout" path="M 0.0474 0.40849 C -0.10373 0.06651 -0.07448 -0.42114 0.11267 -0.6804 C 0.29878 -0.93966 0.5724 -0.87269 0.72248 -0.53086 C 0.87352 -0.18904 0.84384 0.29892 0.65686 0.5591 C 0.47066 0.81775 0.19748 0.75015 0.0474 0.40849 Z " pathEditMode="relative" rAng="13920000" ptsTypes="AAAAA">
                                      <p:cBhvr>
                                        <p:cTn id="126" dur="2000" fill="hold"/>
                                        <p:tgtEl>
                                          <p:spTgt spid="5"/>
                                        </p:tgtEl>
                                        <p:attrNameLst>
                                          <p:attrName>ppt_x</p:attrName>
                                          <p:attrName>ppt_y</p:attrName>
                                        </p:attrNameLst>
                                      </p:cBhvr>
                                      <p:rCtr x="33767" y="-46944"/>
                                    </p:animMotion>
                                  </p:childTnLst>
                                </p:cTn>
                              </p:par>
                              <p:par>
                                <p:cTn id="127" presetID="37" presetClass="path" presetSubtype="0" accel="50000" decel="50000" fill="hold" nodeType="withEffect">
                                  <p:stCondLst>
                                    <p:cond delay="0"/>
                                  </p:stCondLst>
                                  <p:childTnLst>
                                    <p:animMotion origin="layout" path="M -0.94175 0.05864 L -0.61033 -0.60186 C -0.54115 -0.75093 -0.43724 -0.83426 -0.32865 -0.83426 C -0.20495 -0.83426 -0.10582 -0.75093 -0.03663 -0.60186 L 0.29488 0.05864 " pathEditMode="relative" rAng="0" ptsTypes="AAAAA">
                                      <p:cBhvr>
                                        <p:cTn id="128" dur="2000" fill="hold"/>
                                        <p:tgtEl>
                                          <p:spTgt spid="30"/>
                                        </p:tgtEl>
                                        <p:attrNameLst>
                                          <p:attrName>ppt_x</p:attrName>
                                          <p:attrName>ppt_y</p:attrName>
                                        </p:attrNameLst>
                                      </p:cBhvr>
                                      <p:rCtr x="61832" y="-44645"/>
                                    </p:animMotion>
                                  </p:childTnLst>
                                </p:cTn>
                              </p:par>
                              <p:par>
                                <p:cTn id="129" presetID="2" presetClass="exit" presetSubtype="4" fill="hold" grpId="1" nodeType="withEffect">
                                  <p:stCondLst>
                                    <p:cond delay="0"/>
                                  </p:stCondLst>
                                  <p:childTnLst>
                                    <p:anim calcmode="lin" valueType="num">
                                      <p:cBhvr additive="base">
                                        <p:cTn id="130" dur="500"/>
                                        <p:tgtEl>
                                          <p:spTgt spid="32"/>
                                        </p:tgtEl>
                                        <p:attrNameLst>
                                          <p:attrName>ppt_x</p:attrName>
                                        </p:attrNameLst>
                                      </p:cBhvr>
                                      <p:tavLst>
                                        <p:tav tm="0">
                                          <p:val>
                                            <p:strVal val="ppt_x"/>
                                          </p:val>
                                        </p:tav>
                                        <p:tav tm="100000">
                                          <p:val>
                                            <p:strVal val="ppt_x"/>
                                          </p:val>
                                        </p:tav>
                                      </p:tavLst>
                                    </p:anim>
                                    <p:anim calcmode="lin" valueType="num">
                                      <p:cBhvr additive="base">
                                        <p:cTn id="131" dur="500"/>
                                        <p:tgtEl>
                                          <p:spTgt spid="32"/>
                                        </p:tgtEl>
                                        <p:attrNameLst>
                                          <p:attrName>ppt_y</p:attrName>
                                        </p:attrNameLst>
                                      </p:cBhvr>
                                      <p:tavLst>
                                        <p:tav tm="0">
                                          <p:val>
                                            <p:strVal val="ppt_y"/>
                                          </p:val>
                                        </p:tav>
                                        <p:tav tm="100000">
                                          <p:val>
                                            <p:strVal val="1+ppt_h/2"/>
                                          </p:val>
                                        </p:tav>
                                      </p:tavLst>
                                    </p:anim>
                                    <p:set>
                                      <p:cBhvr>
                                        <p:cTn id="132" dur="1" fill="hold">
                                          <p:stCondLst>
                                            <p:cond delay="499"/>
                                          </p:stCondLst>
                                        </p:cTn>
                                        <p:tgtEl>
                                          <p:spTgt spid="32"/>
                                        </p:tgtEl>
                                        <p:attrNameLst>
                                          <p:attrName>style.visibility</p:attrName>
                                        </p:attrNameLst>
                                      </p:cBhvr>
                                      <p:to>
                                        <p:strVal val="hidden"/>
                                      </p:to>
                                    </p:set>
                                  </p:childTnLst>
                                </p:cTn>
                              </p:par>
                              <p:par>
                                <p:cTn id="133" presetID="2" presetClass="exit" presetSubtype="4" fill="hold" grpId="1" nodeType="withEffect">
                                  <p:stCondLst>
                                    <p:cond delay="0"/>
                                  </p:stCondLst>
                                  <p:childTnLst>
                                    <p:anim calcmode="lin" valueType="num">
                                      <p:cBhvr additive="base">
                                        <p:cTn id="134" dur="500"/>
                                        <p:tgtEl>
                                          <p:spTgt spid="31"/>
                                        </p:tgtEl>
                                        <p:attrNameLst>
                                          <p:attrName>ppt_x</p:attrName>
                                        </p:attrNameLst>
                                      </p:cBhvr>
                                      <p:tavLst>
                                        <p:tav tm="0">
                                          <p:val>
                                            <p:strVal val="ppt_x"/>
                                          </p:val>
                                        </p:tav>
                                        <p:tav tm="100000">
                                          <p:val>
                                            <p:strVal val="ppt_x"/>
                                          </p:val>
                                        </p:tav>
                                      </p:tavLst>
                                    </p:anim>
                                    <p:anim calcmode="lin" valueType="num">
                                      <p:cBhvr additive="base">
                                        <p:cTn id="135" dur="500"/>
                                        <p:tgtEl>
                                          <p:spTgt spid="31"/>
                                        </p:tgtEl>
                                        <p:attrNameLst>
                                          <p:attrName>ppt_y</p:attrName>
                                        </p:attrNameLst>
                                      </p:cBhvr>
                                      <p:tavLst>
                                        <p:tav tm="0">
                                          <p:val>
                                            <p:strVal val="ppt_y"/>
                                          </p:val>
                                        </p:tav>
                                        <p:tav tm="100000">
                                          <p:val>
                                            <p:strVal val="1+ppt_h/2"/>
                                          </p:val>
                                        </p:tav>
                                      </p:tavLst>
                                    </p:anim>
                                    <p:set>
                                      <p:cBhvr>
                                        <p:cTn id="136" dur="1" fill="hold">
                                          <p:stCondLst>
                                            <p:cond delay="499"/>
                                          </p:stCondLst>
                                        </p:cTn>
                                        <p:tgtEl>
                                          <p:spTgt spid="31"/>
                                        </p:tgtEl>
                                        <p:attrNameLst>
                                          <p:attrName>style.visibility</p:attrName>
                                        </p:attrNameLst>
                                      </p:cBhvr>
                                      <p:to>
                                        <p:strVal val="hidden"/>
                                      </p:to>
                                    </p:set>
                                  </p:childTnLst>
                                </p:cTn>
                              </p:par>
                              <p:par>
                                <p:cTn id="137" presetID="37" presetClass="path" presetSubtype="0" accel="50000" decel="50000" fill="hold" nodeType="withEffect">
                                  <p:stCondLst>
                                    <p:cond delay="0"/>
                                  </p:stCondLst>
                                  <p:childTnLst>
                                    <p:animMotion origin="layout" path="M -4.16667E-6 1.7284E-6 L -0.26406 0.6358 C -0.31909 0.78133 -0.40182 0.86034 -0.48836 0.86034 C -0.5868 0.86034 -0.66579 0.78133 -0.72083 0.6358 L -0.9848 1.7284E-6 " pathEditMode="relative" rAng="0" ptsTypes="AAAAA">
                                      <p:cBhvr>
                                        <p:cTn id="138" dur="2000" fill="hold"/>
                                        <p:tgtEl>
                                          <p:spTgt spid="33"/>
                                        </p:tgtEl>
                                        <p:attrNameLst>
                                          <p:attrName>ppt_x</p:attrName>
                                          <p:attrName>ppt_y</p:attrName>
                                        </p:attrNameLst>
                                      </p:cBhvr>
                                      <p:rCtr x="-49245" y="43009"/>
                                    </p:animMotion>
                                  </p:childTnLst>
                                </p:cTn>
                              </p:par>
                              <p:par>
                                <p:cTn id="139" presetID="42" presetClass="path" presetSubtype="0" accel="50000" decel="50000" fill="hold" grpId="0" nodeType="withEffect">
                                  <p:stCondLst>
                                    <p:cond delay="0"/>
                                  </p:stCondLst>
                                  <p:childTnLst>
                                    <p:animMotion origin="layout" path="M -3.88889E-6 3.58025E-6 L -0.39713 0.49861 " pathEditMode="relative" rAng="0" ptsTypes="AA">
                                      <p:cBhvr>
                                        <p:cTn id="140" dur="2000" fill="hold"/>
                                        <p:tgtEl>
                                          <p:spTgt spid="34"/>
                                        </p:tgtEl>
                                        <p:attrNameLst>
                                          <p:attrName>ppt_x</p:attrName>
                                          <p:attrName>ppt_y</p:attrName>
                                        </p:attrNameLst>
                                      </p:cBhvr>
                                      <p:rCtr x="-19861" y="24938"/>
                                    </p:animMotion>
                                  </p:childTnLst>
                                </p:cTn>
                              </p:par>
                              <p:par>
                                <p:cTn id="141" presetID="42" presetClass="path" presetSubtype="0" accel="50000" decel="50000" fill="hold" grpId="0" nodeType="withEffect">
                                  <p:stCondLst>
                                    <p:cond delay="0"/>
                                  </p:stCondLst>
                                  <p:childTnLst>
                                    <p:animMotion origin="layout" path="M -0.03602 -0.17516 L 0.50642 -0.21436 " pathEditMode="relative" rAng="0" ptsTypes="AA">
                                      <p:cBhvr>
                                        <p:cTn id="142" dur="2000" fill="hold"/>
                                        <p:tgtEl>
                                          <p:spTgt spid="35"/>
                                        </p:tgtEl>
                                        <p:attrNameLst>
                                          <p:attrName>ppt_x</p:attrName>
                                          <p:attrName>ppt_y</p:attrName>
                                        </p:attrNameLst>
                                      </p:cBhvr>
                                      <p:rCtr x="27127" y="-1960"/>
                                    </p:animMotion>
                                  </p:childTnLst>
                                </p:cTn>
                              </p:par>
                            </p:childTnLst>
                          </p:cTn>
                        </p:par>
                      </p:childTnLst>
                    </p:cTn>
                  </p:par>
                  <p:par>
                    <p:cTn id="143" fill="hold">
                      <p:stCondLst>
                        <p:cond delay="indefinite"/>
                      </p:stCondLst>
                      <p:childTnLst>
                        <p:par>
                          <p:cTn id="144" fill="hold">
                            <p:stCondLst>
                              <p:cond delay="0"/>
                            </p:stCondLst>
                            <p:childTnLst>
                              <p:par>
                                <p:cTn id="145" presetID="1" presetClass="path" presetSubtype="0" accel="50000" decel="50000" fill="hold" nodeType="clickEffect">
                                  <p:stCondLst>
                                    <p:cond delay="0"/>
                                  </p:stCondLst>
                                  <p:childTnLst>
                                    <p:animMotion origin="layout" path="M 0.05095 0.44923 C -0.14175 0.16157 -0.1658 -0.35478 -0.00217 -0.70062 C 0.16172 -1.04892 0.45165 -1.09661 0.64496 -0.80725 C 0.83802 -0.52114 0.86189 -0.00448 0.69766 0.34259 C 0.53411 0.68981 0.24444 0.73812 0.05095 0.44923 Z " pathEditMode="relative" rAng="13200000" ptsTypes="AAAAA">
                                      <p:cBhvr>
                                        <p:cTn id="146" dur="2000" fill="hold"/>
                                        <p:tgtEl>
                                          <p:spTgt spid="5"/>
                                        </p:tgtEl>
                                        <p:attrNameLst>
                                          <p:attrName>ppt_x</p:attrName>
                                          <p:attrName>ppt_y</p:attrName>
                                        </p:attrNameLst>
                                      </p:cBhvr>
                                      <p:rCtr x="29696" y="-62840"/>
                                    </p:animMotion>
                                  </p:childTnLst>
                                </p:cTn>
                              </p:par>
                              <p:par>
                                <p:cTn id="147" presetID="37" presetClass="path" presetSubtype="0" accel="50000" decel="50000" fill="hold" nodeType="withEffect">
                                  <p:stCondLst>
                                    <p:cond delay="0"/>
                                  </p:stCondLst>
                                  <p:childTnLst>
                                    <p:animMotion origin="layout" path="M -0.94409 0.02438 L -0.61311 -0.62531 C -0.54409 -0.77254 -0.44036 -0.85448 -0.33186 -0.85448 C -0.20842 -0.85448 -0.10937 -0.77254 -0.04036 -0.62531 L 0.29071 0.02438 " pathEditMode="relative" rAng="0" ptsTypes="AAAAA">
                                      <p:cBhvr>
                                        <p:cTn id="148" dur="2000" fill="hold"/>
                                        <p:tgtEl>
                                          <p:spTgt spid="33"/>
                                        </p:tgtEl>
                                        <p:attrNameLst>
                                          <p:attrName>ppt_x</p:attrName>
                                          <p:attrName>ppt_y</p:attrName>
                                        </p:attrNameLst>
                                      </p:cBhvr>
                                      <p:rCtr x="61736" y="-43951"/>
                                    </p:animMotion>
                                  </p:childTnLst>
                                </p:cTn>
                              </p:par>
                              <p:par>
                                <p:cTn id="149" presetID="2" presetClass="exit" presetSubtype="4" fill="hold" grpId="1" nodeType="withEffect">
                                  <p:stCondLst>
                                    <p:cond delay="0"/>
                                  </p:stCondLst>
                                  <p:childTnLst>
                                    <p:anim calcmode="lin" valueType="num">
                                      <p:cBhvr additive="base">
                                        <p:cTn id="150" dur="500"/>
                                        <p:tgtEl>
                                          <p:spTgt spid="34"/>
                                        </p:tgtEl>
                                        <p:attrNameLst>
                                          <p:attrName>ppt_x</p:attrName>
                                        </p:attrNameLst>
                                      </p:cBhvr>
                                      <p:tavLst>
                                        <p:tav tm="0">
                                          <p:val>
                                            <p:strVal val="ppt_x"/>
                                          </p:val>
                                        </p:tav>
                                        <p:tav tm="100000">
                                          <p:val>
                                            <p:strVal val="ppt_x"/>
                                          </p:val>
                                        </p:tav>
                                      </p:tavLst>
                                    </p:anim>
                                    <p:anim calcmode="lin" valueType="num">
                                      <p:cBhvr additive="base">
                                        <p:cTn id="151" dur="500"/>
                                        <p:tgtEl>
                                          <p:spTgt spid="34"/>
                                        </p:tgtEl>
                                        <p:attrNameLst>
                                          <p:attrName>ppt_y</p:attrName>
                                        </p:attrNameLst>
                                      </p:cBhvr>
                                      <p:tavLst>
                                        <p:tav tm="0">
                                          <p:val>
                                            <p:strVal val="ppt_y"/>
                                          </p:val>
                                        </p:tav>
                                        <p:tav tm="100000">
                                          <p:val>
                                            <p:strVal val="1+ppt_h/2"/>
                                          </p:val>
                                        </p:tav>
                                      </p:tavLst>
                                    </p:anim>
                                    <p:set>
                                      <p:cBhvr>
                                        <p:cTn id="152" dur="1" fill="hold">
                                          <p:stCondLst>
                                            <p:cond delay="499"/>
                                          </p:stCondLst>
                                        </p:cTn>
                                        <p:tgtEl>
                                          <p:spTgt spid="34"/>
                                        </p:tgtEl>
                                        <p:attrNameLst>
                                          <p:attrName>style.visibility</p:attrName>
                                        </p:attrNameLst>
                                      </p:cBhvr>
                                      <p:to>
                                        <p:strVal val="hidden"/>
                                      </p:to>
                                    </p:set>
                                  </p:childTnLst>
                                </p:cTn>
                              </p:par>
                              <p:par>
                                <p:cTn id="153" presetID="2" presetClass="exit" presetSubtype="4" fill="hold" grpId="1" nodeType="withEffect">
                                  <p:stCondLst>
                                    <p:cond delay="0"/>
                                  </p:stCondLst>
                                  <p:childTnLst>
                                    <p:anim calcmode="lin" valueType="num">
                                      <p:cBhvr additive="base">
                                        <p:cTn id="154" dur="500"/>
                                        <p:tgtEl>
                                          <p:spTgt spid="35"/>
                                        </p:tgtEl>
                                        <p:attrNameLst>
                                          <p:attrName>ppt_x</p:attrName>
                                        </p:attrNameLst>
                                      </p:cBhvr>
                                      <p:tavLst>
                                        <p:tav tm="0">
                                          <p:val>
                                            <p:strVal val="ppt_x"/>
                                          </p:val>
                                        </p:tav>
                                        <p:tav tm="100000">
                                          <p:val>
                                            <p:strVal val="ppt_x"/>
                                          </p:val>
                                        </p:tav>
                                      </p:tavLst>
                                    </p:anim>
                                    <p:anim calcmode="lin" valueType="num">
                                      <p:cBhvr additive="base">
                                        <p:cTn id="155" dur="500"/>
                                        <p:tgtEl>
                                          <p:spTgt spid="35"/>
                                        </p:tgtEl>
                                        <p:attrNameLst>
                                          <p:attrName>ppt_y</p:attrName>
                                        </p:attrNameLst>
                                      </p:cBhvr>
                                      <p:tavLst>
                                        <p:tav tm="0">
                                          <p:val>
                                            <p:strVal val="ppt_y"/>
                                          </p:val>
                                        </p:tav>
                                        <p:tav tm="100000">
                                          <p:val>
                                            <p:strVal val="1+ppt_h/2"/>
                                          </p:val>
                                        </p:tav>
                                      </p:tavLst>
                                    </p:anim>
                                    <p:set>
                                      <p:cBhvr>
                                        <p:cTn id="156" dur="1" fill="hold">
                                          <p:stCondLst>
                                            <p:cond delay="499"/>
                                          </p:stCondLst>
                                        </p:cTn>
                                        <p:tgtEl>
                                          <p:spTgt spid="35"/>
                                        </p:tgtEl>
                                        <p:attrNameLst>
                                          <p:attrName>style.visibility</p:attrName>
                                        </p:attrNameLst>
                                      </p:cBhvr>
                                      <p:to>
                                        <p:strVal val="hidden"/>
                                      </p:to>
                                    </p:set>
                                  </p:childTnLst>
                                </p:cTn>
                              </p:par>
                              <p:par>
                                <p:cTn id="157" presetID="37" presetClass="path" presetSubtype="0" accel="50000" decel="50000" fill="hold" nodeType="withEffect">
                                  <p:stCondLst>
                                    <p:cond delay="0"/>
                                  </p:stCondLst>
                                  <p:childTnLst>
                                    <p:animMotion origin="layout" path="M 1.11111E-6 1.7284E-6 L -0.26701 0.61589 C -0.32274 0.75694 -0.40642 0.83364 -0.49392 0.83364 C -0.59358 0.83364 -0.67344 0.75694 -0.72917 0.61589 L -0.99609 1.7284E-6 " pathEditMode="relative" rAng="0" ptsTypes="AAAAA">
                                      <p:cBhvr>
                                        <p:cTn id="158" dur="2000" fill="hold"/>
                                        <p:tgtEl>
                                          <p:spTgt spid="36"/>
                                        </p:tgtEl>
                                        <p:attrNameLst>
                                          <p:attrName>ppt_x</p:attrName>
                                          <p:attrName>ppt_y</p:attrName>
                                        </p:attrNameLst>
                                      </p:cBhvr>
                                      <p:rCtr x="-49809" y="41682"/>
                                    </p:animMotion>
                                  </p:childTnLst>
                                </p:cTn>
                              </p:par>
                              <p:par>
                                <p:cTn id="159" presetID="42" presetClass="path" presetSubtype="0" accel="50000" decel="50000" fill="hold" grpId="0" nodeType="withEffect">
                                  <p:stCondLst>
                                    <p:cond delay="0"/>
                                  </p:stCondLst>
                                  <p:childTnLst>
                                    <p:animMotion origin="layout" path="M -3.61111E-6 1.97531E-6 L 0.70999 0.41666 " pathEditMode="relative" rAng="0" ptsTypes="AA">
                                      <p:cBhvr>
                                        <p:cTn id="160" dur="2000" fill="hold"/>
                                        <p:tgtEl>
                                          <p:spTgt spid="37"/>
                                        </p:tgtEl>
                                        <p:attrNameLst>
                                          <p:attrName>ppt_x</p:attrName>
                                          <p:attrName>ppt_y</p:attrName>
                                        </p:attrNameLst>
                                      </p:cBhvr>
                                      <p:rCtr x="35503" y="20833"/>
                                    </p:animMotion>
                                  </p:childTnLst>
                                </p:cTn>
                              </p:par>
                              <p:par>
                                <p:cTn id="161" presetID="42" presetClass="path" presetSubtype="0" accel="50000" decel="50000" fill="hold" grpId="0" nodeType="withEffect">
                                  <p:stCondLst>
                                    <p:cond delay="0"/>
                                  </p:stCondLst>
                                  <p:childTnLst>
                                    <p:animMotion origin="layout" path="M -0.15799 -0.73287 L 0.49245 -0.65818 " pathEditMode="relative" rAng="0" ptsTypes="AA">
                                      <p:cBhvr>
                                        <p:cTn id="162" dur="2000" fill="hold"/>
                                        <p:tgtEl>
                                          <p:spTgt spid="38"/>
                                        </p:tgtEl>
                                        <p:attrNameLst>
                                          <p:attrName>ppt_x</p:attrName>
                                          <p:attrName>ppt_y</p:attrName>
                                        </p:attrNameLst>
                                      </p:cBhvr>
                                      <p:rCtr x="32526" y="37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3" grpId="0"/>
      <p:bldP spid="13" grpId="1"/>
      <p:bldP spid="14" grpId="0"/>
      <p:bldP spid="14" grpId="1"/>
      <p:bldP spid="16" grpId="0"/>
      <p:bldP spid="16" grpId="1"/>
      <p:bldP spid="17" grpId="0"/>
      <p:bldP spid="17" grpId="1"/>
      <p:bldP spid="18" grpId="0" animBg="1"/>
      <p:bldP spid="18" grpId="1" animBg="1"/>
      <p:bldP spid="19" grpId="0"/>
      <p:bldP spid="19" grpId="1"/>
      <p:bldP spid="20" grpId="0"/>
      <p:bldP spid="20" grpId="1"/>
      <p:bldP spid="22" grpId="0"/>
      <p:bldP spid="22" grpId="1"/>
      <p:bldP spid="23" grpId="0"/>
      <p:bldP spid="23" grpId="1"/>
      <p:bldP spid="25" grpId="0"/>
      <p:bldP spid="25" grpId="1"/>
      <p:bldP spid="26" grpId="0"/>
      <p:bldP spid="26" grpId="1"/>
      <p:bldP spid="31" grpId="0"/>
      <p:bldP spid="31" grpId="1"/>
      <p:bldP spid="32" grpId="0"/>
      <p:bldP spid="32" grpId="1"/>
      <p:bldP spid="34" grpId="0"/>
      <p:bldP spid="34" grpId="1"/>
      <p:bldP spid="35" grpId="0"/>
      <p:bldP spid="35" grpId="1"/>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2320334" y="2421740"/>
            <a:ext cx="13411980" cy="4800579"/>
            <a:chOff x="0" y="0"/>
            <a:chExt cx="3532373" cy="1264350"/>
          </a:xfrm>
        </p:grpSpPr>
        <p:sp>
          <p:nvSpPr>
            <p:cNvPr id="3" name="Freeform 3"/>
            <p:cNvSpPr/>
            <p:nvPr/>
          </p:nvSpPr>
          <p:spPr>
            <a:xfrm>
              <a:off x="0" y="0"/>
              <a:ext cx="3532374" cy="1264350"/>
            </a:xfrm>
            <a:custGeom>
              <a:avLst/>
              <a:gdLst/>
              <a:ahLst/>
              <a:cxnLst/>
              <a:rect l="l" t="t" r="r" b="b"/>
              <a:pathLst>
                <a:path w="3532374" h="1264350">
                  <a:moveTo>
                    <a:pt x="0" y="0"/>
                  </a:moveTo>
                  <a:lnTo>
                    <a:pt x="3532374" y="0"/>
                  </a:lnTo>
                  <a:lnTo>
                    <a:pt x="3532374" y="1264350"/>
                  </a:lnTo>
                  <a:lnTo>
                    <a:pt x="0" y="1264350"/>
                  </a:lnTo>
                  <a:close/>
                </a:path>
              </a:pathLst>
            </a:custGeom>
            <a:solidFill>
              <a:srgbClr val="FFFFFF"/>
            </a:solidFill>
          </p:spPr>
        </p:sp>
        <p:sp>
          <p:nvSpPr>
            <p:cNvPr id="4" name="TextBox 4"/>
            <p:cNvSpPr txBox="1"/>
            <p:nvPr/>
          </p:nvSpPr>
          <p:spPr>
            <a:xfrm>
              <a:off x="0" y="-38100"/>
              <a:ext cx="3532373" cy="13024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89363" y="364340"/>
            <a:ext cx="4032504" cy="4114800"/>
          </a:xfrm>
          <a:custGeom>
            <a:avLst/>
            <a:gdLst/>
            <a:ahLst/>
            <a:cxnLst/>
            <a:rect l="l" t="t" r="r" b="b"/>
            <a:pathLst>
              <a:path w="4032504" h="4114800">
                <a:moveTo>
                  <a:pt x="0" y="0"/>
                </a:moveTo>
                <a:lnTo>
                  <a:pt x="4032504" y="0"/>
                </a:lnTo>
                <a:lnTo>
                  <a:pt x="4032504"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3894760" y="6201674"/>
            <a:ext cx="3675108" cy="3675108"/>
          </a:xfrm>
          <a:custGeom>
            <a:avLst/>
            <a:gdLst/>
            <a:ahLst/>
            <a:cxnLst/>
            <a:rect l="l" t="t" r="r" b="b"/>
            <a:pathLst>
              <a:path w="3675108" h="3675108">
                <a:moveTo>
                  <a:pt x="0" y="0"/>
                </a:moveTo>
                <a:lnTo>
                  <a:pt x="3675108" y="0"/>
                </a:lnTo>
                <a:lnTo>
                  <a:pt x="3675108" y="3675109"/>
                </a:lnTo>
                <a:lnTo>
                  <a:pt x="0" y="3675109"/>
                </a:lnTo>
                <a:lnTo>
                  <a:pt x="0" y="0"/>
                </a:lnTo>
                <a:close/>
              </a:path>
            </a:pathLst>
          </a:custGeom>
          <a:blipFill>
            <a:blip r:embed="rId4"/>
            <a:stretch>
              <a:fillRect/>
            </a:stretch>
          </a:blipFill>
        </p:spPr>
      </p:sp>
      <p:sp>
        <p:nvSpPr>
          <p:cNvPr id="7" name="TextBox 7"/>
          <p:cNvSpPr txBox="1"/>
          <p:nvPr/>
        </p:nvSpPr>
        <p:spPr>
          <a:xfrm>
            <a:off x="4097655" y="3953032"/>
            <a:ext cx="10092690" cy="1654299"/>
          </a:xfrm>
          <a:prstGeom prst="rect">
            <a:avLst/>
          </a:prstGeom>
        </p:spPr>
        <p:txBody>
          <a:bodyPr lIns="0" tIns="0" rIns="0" bIns="0" rtlCol="0" anchor="t">
            <a:spAutoFit/>
          </a:bodyPr>
          <a:lstStyle/>
          <a:p>
            <a:pPr algn="ctr">
              <a:lnSpc>
                <a:spcPts val="12880"/>
              </a:lnSpc>
            </a:pPr>
            <a:r>
              <a:rPr lang="en-US" sz="9200" dirty="0">
                <a:solidFill>
                  <a:srgbClr val="0B0270"/>
                </a:solidFill>
                <a:latin typeface="Sriracha" panose="020B0604020202020204" charset="-34"/>
                <a:cs typeface="Sriracha" panose="020B0604020202020204" charset="-34"/>
              </a:rPr>
              <a:t>DEMO SẢN PHẨM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withEffect">
                                  <p:stCondLst>
                                    <p:cond delay="0"/>
                                  </p:stCondLst>
                                  <p:childTnLst>
                                    <p:anim calcmode="discrete" valueType="str">
                                      <p:cBhvr override="childStyle">
                                        <p:cTn id="6" dur="2000" fill="hold"/>
                                        <p:tgtEl>
                                          <p:spTgt spid="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1137552" y="1165447"/>
            <a:ext cx="1310612" cy="616861"/>
            <a:chOff x="0" y="0"/>
            <a:chExt cx="225406" cy="106091"/>
          </a:xfrm>
        </p:grpSpPr>
        <p:sp>
          <p:nvSpPr>
            <p:cNvPr id="3" name="Freeform 3"/>
            <p:cNvSpPr/>
            <p:nvPr/>
          </p:nvSpPr>
          <p:spPr>
            <a:xfrm>
              <a:off x="0" y="0"/>
              <a:ext cx="225406" cy="106091"/>
            </a:xfrm>
            <a:custGeom>
              <a:avLst/>
              <a:gdLst/>
              <a:ahLst/>
              <a:cxnLst/>
              <a:rect l="l" t="t" r="r" b="b"/>
              <a:pathLst>
                <a:path w="225406" h="106091">
                  <a:moveTo>
                    <a:pt x="0" y="0"/>
                  </a:moveTo>
                  <a:lnTo>
                    <a:pt x="225406" y="0"/>
                  </a:lnTo>
                  <a:lnTo>
                    <a:pt x="225406" y="106091"/>
                  </a:lnTo>
                  <a:lnTo>
                    <a:pt x="0" y="106091"/>
                  </a:lnTo>
                  <a:close/>
                </a:path>
              </a:pathLst>
            </a:custGeom>
            <a:solidFill>
              <a:srgbClr val="DF4D17"/>
            </a:solidFill>
          </p:spPr>
        </p:sp>
        <p:sp>
          <p:nvSpPr>
            <p:cNvPr id="4" name="TextBox 4"/>
            <p:cNvSpPr txBox="1"/>
            <p:nvPr/>
          </p:nvSpPr>
          <p:spPr>
            <a:xfrm>
              <a:off x="0" y="-57150"/>
              <a:ext cx="225406" cy="163241"/>
            </a:xfrm>
            <a:prstGeom prst="rect">
              <a:avLst/>
            </a:prstGeom>
          </p:spPr>
          <p:txBody>
            <a:bodyPr lIns="50800" tIns="50800" rIns="50800" bIns="50800" rtlCol="0" anchor="ctr"/>
            <a:lstStyle/>
            <a:p>
              <a:pPr algn="ctr">
                <a:lnSpc>
                  <a:spcPts val="4479"/>
                </a:lnSpc>
              </a:pPr>
              <a:endParaRPr/>
            </a:p>
          </p:txBody>
        </p:sp>
      </p:grpSp>
      <p:grpSp>
        <p:nvGrpSpPr>
          <p:cNvPr id="5" name="Group 5"/>
          <p:cNvGrpSpPr/>
          <p:nvPr/>
        </p:nvGrpSpPr>
        <p:grpSpPr>
          <a:xfrm>
            <a:off x="1861576" y="1165447"/>
            <a:ext cx="1173177" cy="616861"/>
            <a:chOff x="0" y="0"/>
            <a:chExt cx="201769" cy="106091"/>
          </a:xfrm>
        </p:grpSpPr>
        <p:sp>
          <p:nvSpPr>
            <p:cNvPr id="6" name="Freeform 6"/>
            <p:cNvSpPr/>
            <p:nvPr/>
          </p:nvSpPr>
          <p:spPr>
            <a:xfrm>
              <a:off x="0" y="0"/>
              <a:ext cx="201769" cy="106091"/>
            </a:xfrm>
            <a:custGeom>
              <a:avLst/>
              <a:gdLst/>
              <a:ahLst/>
              <a:cxnLst/>
              <a:rect l="l" t="t" r="r" b="b"/>
              <a:pathLst>
                <a:path w="201769" h="106091">
                  <a:moveTo>
                    <a:pt x="100884" y="0"/>
                  </a:moveTo>
                  <a:lnTo>
                    <a:pt x="201769" y="106091"/>
                  </a:lnTo>
                  <a:lnTo>
                    <a:pt x="0" y="106091"/>
                  </a:lnTo>
                  <a:lnTo>
                    <a:pt x="100884" y="0"/>
                  </a:lnTo>
                  <a:close/>
                </a:path>
              </a:pathLst>
            </a:custGeom>
            <a:solidFill>
              <a:srgbClr val="DF4D17"/>
            </a:solidFill>
          </p:spPr>
        </p:sp>
        <p:sp>
          <p:nvSpPr>
            <p:cNvPr id="7" name="TextBox 7"/>
            <p:cNvSpPr txBox="1"/>
            <p:nvPr/>
          </p:nvSpPr>
          <p:spPr>
            <a:xfrm>
              <a:off x="31526" y="-7893"/>
              <a:ext cx="138716" cy="106407"/>
            </a:xfrm>
            <a:prstGeom prst="rect">
              <a:avLst/>
            </a:prstGeom>
          </p:spPr>
          <p:txBody>
            <a:bodyPr lIns="50800" tIns="50800" rIns="50800" bIns="50800" rtlCol="0" anchor="ctr"/>
            <a:lstStyle/>
            <a:p>
              <a:pPr algn="ctr">
                <a:lnSpc>
                  <a:spcPts val="4479"/>
                </a:lnSpc>
              </a:pPr>
              <a:endParaRPr/>
            </a:p>
          </p:txBody>
        </p:sp>
      </p:grpSp>
      <p:grpSp>
        <p:nvGrpSpPr>
          <p:cNvPr id="46" name="Group 45">
            <a:extLst>
              <a:ext uri="{FF2B5EF4-FFF2-40B4-BE49-F238E27FC236}">
                <a16:creationId xmlns:a16="http://schemas.microsoft.com/office/drawing/2014/main" xmlns="" id="{064BC891-19A4-7A6E-2952-1C34EC43CA05}"/>
              </a:ext>
            </a:extLst>
          </p:cNvPr>
          <p:cNvGrpSpPr/>
          <p:nvPr/>
        </p:nvGrpSpPr>
        <p:grpSpPr>
          <a:xfrm>
            <a:off x="9144000" y="1165447"/>
            <a:ext cx="6714808" cy="1066423"/>
            <a:chOff x="9144000" y="1165447"/>
            <a:chExt cx="6714808" cy="1066423"/>
          </a:xfrm>
        </p:grpSpPr>
        <p:grpSp>
          <p:nvGrpSpPr>
            <p:cNvPr id="8" name="Group 8"/>
            <p:cNvGrpSpPr/>
            <p:nvPr/>
          </p:nvGrpSpPr>
          <p:grpSpPr>
            <a:xfrm>
              <a:off x="9144000" y="1165447"/>
              <a:ext cx="4551412" cy="1066422"/>
              <a:chOff x="0" y="0"/>
              <a:chExt cx="815562" cy="191091"/>
            </a:xfrm>
          </p:grpSpPr>
          <p:sp>
            <p:nvSpPr>
              <p:cNvPr id="9" name="Freeform 9"/>
              <p:cNvSpPr/>
              <p:nvPr/>
            </p:nvSpPr>
            <p:spPr>
              <a:xfrm>
                <a:off x="0" y="0"/>
                <a:ext cx="815562" cy="191091"/>
              </a:xfrm>
              <a:custGeom>
                <a:avLst/>
                <a:gdLst/>
                <a:ahLst/>
                <a:cxnLst/>
                <a:rect l="l" t="t" r="r" b="b"/>
                <a:pathLst>
                  <a:path w="815562" h="191091">
                    <a:moveTo>
                      <a:pt x="0" y="0"/>
                    </a:moveTo>
                    <a:lnTo>
                      <a:pt x="815562" y="0"/>
                    </a:lnTo>
                    <a:lnTo>
                      <a:pt x="815562" y="191091"/>
                    </a:lnTo>
                    <a:lnTo>
                      <a:pt x="0" y="191091"/>
                    </a:lnTo>
                    <a:close/>
                  </a:path>
                </a:pathLst>
              </a:custGeom>
              <a:solidFill>
                <a:srgbClr val="DF4D17"/>
              </a:solidFill>
            </p:spPr>
          </p:sp>
          <p:sp>
            <p:nvSpPr>
              <p:cNvPr id="10" name="TextBox 10"/>
              <p:cNvSpPr txBox="1"/>
              <p:nvPr/>
            </p:nvSpPr>
            <p:spPr>
              <a:xfrm>
                <a:off x="0" y="-57150"/>
                <a:ext cx="815562" cy="248241"/>
              </a:xfrm>
              <a:prstGeom prst="rect">
                <a:avLst/>
              </a:prstGeom>
            </p:spPr>
            <p:txBody>
              <a:bodyPr lIns="50800" tIns="50800" rIns="50800" bIns="50800" rtlCol="0" anchor="ctr"/>
              <a:lstStyle/>
              <a:p>
                <a:pPr algn="ctr">
                  <a:lnSpc>
                    <a:spcPts val="4479"/>
                  </a:lnSpc>
                </a:pPr>
                <a:endParaRPr/>
              </a:p>
            </p:txBody>
          </p:sp>
        </p:grpSp>
        <p:grpSp>
          <p:nvGrpSpPr>
            <p:cNvPr id="11" name="Group 11"/>
            <p:cNvGrpSpPr/>
            <p:nvPr/>
          </p:nvGrpSpPr>
          <p:grpSpPr>
            <a:xfrm rot="5400000">
              <a:off x="13322294" y="1520316"/>
              <a:ext cx="1066422" cy="356685"/>
              <a:chOff x="0" y="0"/>
              <a:chExt cx="388255" cy="129859"/>
            </a:xfrm>
          </p:grpSpPr>
          <p:sp>
            <p:nvSpPr>
              <p:cNvPr id="12" name="Freeform 12"/>
              <p:cNvSpPr/>
              <p:nvPr/>
            </p:nvSpPr>
            <p:spPr>
              <a:xfrm>
                <a:off x="0" y="0"/>
                <a:ext cx="388254" cy="129859"/>
              </a:xfrm>
              <a:custGeom>
                <a:avLst/>
                <a:gdLst/>
                <a:ahLst/>
                <a:cxnLst/>
                <a:rect l="l" t="t" r="r" b="b"/>
                <a:pathLst>
                  <a:path w="388254" h="129859">
                    <a:moveTo>
                      <a:pt x="194127" y="0"/>
                    </a:moveTo>
                    <a:lnTo>
                      <a:pt x="388254" y="129859"/>
                    </a:lnTo>
                    <a:lnTo>
                      <a:pt x="0" y="129859"/>
                    </a:lnTo>
                    <a:lnTo>
                      <a:pt x="194127" y="0"/>
                    </a:lnTo>
                    <a:close/>
                  </a:path>
                </a:pathLst>
              </a:custGeom>
              <a:solidFill>
                <a:srgbClr val="DF4D17"/>
              </a:solidFill>
            </p:spPr>
          </p:sp>
          <p:sp>
            <p:nvSpPr>
              <p:cNvPr id="13" name="TextBox 13"/>
              <p:cNvSpPr txBox="1"/>
              <p:nvPr/>
            </p:nvSpPr>
            <p:spPr>
              <a:xfrm>
                <a:off x="60665" y="3142"/>
                <a:ext cx="266925" cy="117442"/>
              </a:xfrm>
              <a:prstGeom prst="rect">
                <a:avLst/>
              </a:prstGeom>
            </p:spPr>
            <p:txBody>
              <a:bodyPr lIns="50800" tIns="50800" rIns="50800" bIns="50800" rtlCol="0" anchor="ctr"/>
              <a:lstStyle/>
              <a:p>
                <a:pPr algn="ctr">
                  <a:lnSpc>
                    <a:spcPts val="4479"/>
                  </a:lnSpc>
                </a:pPr>
                <a:endParaRPr/>
              </a:p>
            </p:txBody>
          </p:sp>
        </p:grpSp>
        <p:grpSp>
          <p:nvGrpSpPr>
            <p:cNvPr id="14" name="Group 14"/>
            <p:cNvGrpSpPr/>
            <p:nvPr/>
          </p:nvGrpSpPr>
          <p:grpSpPr>
            <a:xfrm>
              <a:off x="13767286" y="1165447"/>
              <a:ext cx="901672" cy="1066422"/>
              <a:chOff x="0" y="0"/>
              <a:chExt cx="485042" cy="573667"/>
            </a:xfrm>
          </p:grpSpPr>
          <p:sp>
            <p:nvSpPr>
              <p:cNvPr id="15" name="Freeform 15"/>
              <p:cNvSpPr/>
              <p:nvPr/>
            </p:nvSpPr>
            <p:spPr>
              <a:xfrm>
                <a:off x="0" y="0"/>
                <a:ext cx="485042" cy="573667"/>
              </a:xfrm>
              <a:custGeom>
                <a:avLst/>
                <a:gdLst/>
                <a:ahLst/>
                <a:cxnLst/>
                <a:rect l="l" t="t" r="r" b="b"/>
                <a:pathLst>
                  <a:path w="485042" h="573667">
                    <a:moveTo>
                      <a:pt x="0" y="0"/>
                    </a:moveTo>
                    <a:lnTo>
                      <a:pt x="281842" y="0"/>
                    </a:lnTo>
                    <a:lnTo>
                      <a:pt x="485042" y="286834"/>
                    </a:lnTo>
                    <a:lnTo>
                      <a:pt x="281842" y="573667"/>
                    </a:lnTo>
                    <a:lnTo>
                      <a:pt x="0" y="573667"/>
                    </a:lnTo>
                    <a:lnTo>
                      <a:pt x="203200" y="286834"/>
                    </a:lnTo>
                    <a:lnTo>
                      <a:pt x="0" y="0"/>
                    </a:lnTo>
                    <a:close/>
                  </a:path>
                </a:pathLst>
              </a:custGeom>
              <a:solidFill>
                <a:srgbClr val="DF4D17"/>
              </a:solidFill>
            </p:spPr>
          </p:sp>
          <p:sp>
            <p:nvSpPr>
              <p:cNvPr id="16" name="TextBox 16"/>
              <p:cNvSpPr txBox="1"/>
              <p:nvPr/>
            </p:nvSpPr>
            <p:spPr>
              <a:xfrm>
                <a:off x="177800" y="-57150"/>
                <a:ext cx="231042" cy="630817"/>
              </a:xfrm>
              <a:prstGeom prst="rect">
                <a:avLst/>
              </a:prstGeom>
            </p:spPr>
            <p:txBody>
              <a:bodyPr lIns="50800" tIns="50800" rIns="50800" bIns="50800" rtlCol="0" anchor="ctr"/>
              <a:lstStyle/>
              <a:p>
                <a:pPr algn="ctr">
                  <a:lnSpc>
                    <a:spcPts val="4479"/>
                  </a:lnSpc>
                </a:pPr>
                <a:endParaRPr/>
              </a:p>
            </p:txBody>
          </p:sp>
        </p:grpSp>
        <p:grpSp>
          <p:nvGrpSpPr>
            <p:cNvPr id="17" name="Group 17"/>
            <p:cNvGrpSpPr/>
            <p:nvPr/>
          </p:nvGrpSpPr>
          <p:grpSpPr>
            <a:xfrm>
              <a:off x="14375763" y="1165447"/>
              <a:ext cx="901672" cy="1066422"/>
              <a:chOff x="0" y="0"/>
              <a:chExt cx="485042" cy="573667"/>
            </a:xfrm>
          </p:grpSpPr>
          <p:sp>
            <p:nvSpPr>
              <p:cNvPr id="18" name="Freeform 18"/>
              <p:cNvSpPr/>
              <p:nvPr/>
            </p:nvSpPr>
            <p:spPr>
              <a:xfrm>
                <a:off x="0" y="0"/>
                <a:ext cx="485042" cy="573667"/>
              </a:xfrm>
              <a:custGeom>
                <a:avLst/>
                <a:gdLst/>
                <a:ahLst/>
                <a:cxnLst/>
                <a:rect l="l" t="t" r="r" b="b"/>
                <a:pathLst>
                  <a:path w="485042" h="573667">
                    <a:moveTo>
                      <a:pt x="0" y="0"/>
                    </a:moveTo>
                    <a:lnTo>
                      <a:pt x="281842" y="0"/>
                    </a:lnTo>
                    <a:lnTo>
                      <a:pt x="485042" y="286834"/>
                    </a:lnTo>
                    <a:lnTo>
                      <a:pt x="281842" y="573667"/>
                    </a:lnTo>
                    <a:lnTo>
                      <a:pt x="0" y="573667"/>
                    </a:lnTo>
                    <a:lnTo>
                      <a:pt x="203200" y="286834"/>
                    </a:lnTo>
                    <a:lnTo>
                      <a:pt x="0" y="0"/>
                    </a:lnTo>
                    <a:close/>
                  </a:path>
                </a:pathLst>
              </a:custGeom>
              <a:solidFill>
                <a:srgbClr val="DF4D17"/>
              </a:solidFill>
            </p:spPr>
          </p:sp>
          <p:sp>
            <p:nvSpPr>
              <p:cNvPr id="19" name="TextBox 19"/>
              <p:cNvSpPr txBox="1"/>
              <p:nvPr/>
            </p:nvSpPr>
            <p:spPr>
              <a:xfrm>
                <a:off x="177800" y="-57150"/>
                <a:ext cx="231042" cy="630817"/>
              </a:xfrm>
              <a:prstGeom prst="rect">
                <a:avLst/>
              </a:prstGeom>
            </p:spPr>
            <p:txBody>
              <a:bodyPr lIns="50800" tIns="50800" rIns="50800" bIns="50800" rtlCol="0" anchor="ctr"/>
              <a:lstStyle/>
              <a:p>
                <a:pPr algn="ctr">
                  <a:lnSpc>
                    <a:spcPts val="4479"/>
                  </a:lnSpc>
                </a:pPr>
                <a:endParaRPr/>
              </a:p>
            </p:txBody>
          </p:sp>
        </p:grpSp>
        <p:grpSp>
          <p:nvGrpSpPr>
            <p:cNvPr id="20" name="Group 20"/>
            <p:cNvGrpSpPr/>
            <p:nvPr/>
          </p:nvGrpSpPr>
          <p:grpSpPr>
            <a:xfrm>
              <a:off x="14957136" y="1165447"/>
              <a:ext cx="901672" cy="1066422"/>
              <a:chOff x="0" y="0"/>
              <a:chExt cx="485042" cy="573667"/>
            </a:xfrm>
          </p:grpSpPr>
          <p:sp>
            <p:nvSpPr>
              <p:cNvPr id="21" name="Freeform 21"/>
              <p:cNvSpPr/>
              <p:nvPr/>
            </p:nvSpPr>
            <p:spPr>
              <a:xfrm>
                <a:off x="0" y="0"/>
                <a:ext cx="485042" cy="573667"/>
              </a:xfrm>
              <a:custGeom>
                <a:avLst/>
                <a:gdLst/>
                <a:ahLst/>
                <a:cxnLst/>
                <a:rect l="l" t="t" r="r" b="b"/>
                <a:pathLst>
                  <a:path w="485042" h="573667">
                    <a:moveTo>
                      <a:pt x="0" y="0"/>
                    </a:moveTo>
                    <a:lnTo>
                      <a:pt x="281842" y="0"/>
                    </a:lnTo>
                    <a:lnTo>
                      <a:pt x="485042" y="286834"/>
                    </a:lnTo>
                    <a:lnTo>
                      <a:pt x="281842" y="573667"/>
                    </a:lnTo>
                    <a:lnTo>
                      <a:pt x="0" y="573667"/>
                    </a:lnTo>
                    <a:lnTo>
                      <a:pt x="203200" y="286834"/>
                    </a:lnTo>
                    <a:lnTo>
                      <a:pt x="0" y="0"/>
                    </a:lnTo>
                    <a:close/>
                  </a:path>
                </a:pathLst>
              </a:custGeom>
              <a:solidFill>
                <a:srgbClr val="DF4D17"/>
              </a:solidFill>
            </p:spPr>
          </p:sp>
          <p:sp>
            <p:nvSpPr>
              <p:cNvPr id="22" name="TextBox 22"/>
              <p:cNvSpPr txBox="1"/>
              <p:nvPr/>
            </p:nvSpPr>
            <p:spPr>
              <a:xfrm>
                <a:off x="177800" y="-57150"/>
                <a:ext cx="231042" cy="630817"/>
              </a:xfrm>
              <a:prstGeom prst="rect">
                <a:avLst/>
              </a:prstGeom>
            </p:spPr>
            <p:txBody>
              <a:bodyPr lIns="50800" tIns="50800" rIns="50800" bIns="50800" rtlCol="0" anchor="ctr"/>
              <a:lstStyle/>
              <a:p>
                <a:pPr algn="ctr">
                  <a:lnSpc>
                    <a:spcPts val="4479"/>
                  </a:lnSpc>
                </a:pPr>
                <a:endParaRPr/>
              </a:p>
            </p:txBody>
          </p:sp>
        </p:grpSp>
      </p:grpSp>
      <p:grpSp>
        <p:nvGrpSpPr>
          <p:cNvPr id="47" name="Group 46">
            <a:extLst>
              <a:ext uri="{FF2B5EF4-FFF2-40B4-BE49-F238E27FC236}">
                <a16:creationId xmlns:a16="http://schemas.microsoft.com/office/drawing/2014/main" xmlns="" id="{FAAFCA5F-34C1-9923-FBA1-753B8D9D8F8D}"/>
              </a:ext>
            </a:extLst>
          </p:cNvPr>
          <p:cNvGrpSpPr/>
          <p:nvPr/>
        </p:nvGrpSpPr>
        <p:grpSpPr>
          <a:xfrm>
            <a:off x="7992064" y="2978940"/>
            <a:ext cx="9641816" cy="4507224"/>
            <a:chOff x="7992064" y="2978940"/>
            <a:chExt cx="9641816" cy="4507224"/>
          </a:xfrm>
        </p:grpSpPr>
        <p:grpSp>
          <p:nvGrpSpPr>
            <p:cNvPr id="23" name="Group 23"/>
            <p:cNvGrpSpPr/>
            <p:nvPr/>
          </p:nvGrpSpPr>
          <p:grpSpPr>
            <a:xfrm>
              <a:off x="11272884" y="2978940"/>
              <a:ext cx="45719" cy="4507224"/>
              <a:chOff x="0" y="0"/>
              <a:chExt cx="12543" cy="1384303"/>
            </a:xfrm>
          </p:grpSpPr>
          <p:sp>
            <p:nvSpPr>
              <p:cNvPr id="24" name="Freeform 24"/>
              <p:cNvSpPr/>
              <p:nvPr/>
            </p:nvSpPr>
            <p:spPr>
              <a:xfrm>
                <a:off x="0" y="0"/>
                <a:ext cx="12543" cy="1384303"/>
              </a:xfrm>
              <a:custGeom>
                <a:avLst/>
                <a:gdLst/>
                <a:ahLst/>
                <a:cxnLst/>
                <a:rect l="l" t="t" r="r" b="b"/>
                <a:pathLst>
                  <a:path w="12543" h="1384303">
                    <a:moveTo>
                      <a:pt x="0" y="0"/>
                    </a:moveTo>
                    <a:lnTo>
                      <a:pt x="12543" y="0"/>
                    </a:lnTo>
                    <a:lnTo>
                      <a:pt x="12543" y="1384303"/>
                    </a:lnTo>
                    <a:lnTo>
                      <a:pt x="0" y="1384303"/>
                    </a:lnTo>
                    <a:close/>
                  </a:path>
                </a:pathLst>
              </a:custGeom>
              <a:solidFill>
                <a:srgbClr val="0B0270"/>
              </a:solidFill>
            </p:spPr>
          </p:sp>
          <p:sp>
            <p:nvSpPr>
              <p:cNvPr id="25" name="TextBox 25"/>
              <p:cNvSpPr txBox="1"/>
              <p:nvPr/>
            </p:nvSpPr>
            <p:spPr>
              <a:xfrm>
                <a:off x="0" y="-38100"/>
                <a:ext cx="12543" cy="142240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12789159" y="924157"/>
              <a:ext cx="47625" cy="9641816"/>
              <a:chOff x="0" y="0"/>
              <a:chExt cx="12543" cy="2539408"/>
            </a:xfrm>
          </p:grpSpPr>
          <p:sp>
            <p:nvSpPr>
              <p:cNvPr id="27" name="Freeform 27"/>
              <p:cNvSpPr/>
              <p:nvPr/>
            </p:nvSpPr>
            <p:spPr>
              <a:xfrm>
                <a:off x="0" y="0"/>
                <a:ext cx="12543" cy="2539408"/>
              </a:xfrm>
              <a:custGeom>
                <a:avLst/>
                <a:gdLst/>
                <a:ahLst/>
                <a:cxnLst/>
                <a:rect l="l" t="t" r="r" b="b"/>
                <a:pathLst>
                  <a:path w="12543" h="2539408">
                    <a:moveTo>
                      <a:pt x="0" y="0"/>
                    </a:moveTo>
                    <a:lnTo>
                      <a:pt x="12543" y="0"/>
                    </a:lnTo>
                    <a:lnTo>
                      <a:pt x="12543" y="2539408"/>
                    </a:lnTo>
                    <a:lnTo>
                      <a:pt x="0" y="2539408"/>
                    </a:lnTo>
                    <a:close/>
                  </a:path>
                </a:pathLst>
              </a:custGeom>
              <a:solidFill>
                <a:srgbClr val="0B0270"/>
              </a:solidFill>
            </p:spPr>
          </p:sp>
          <p:sp>
            <p:nvSpPr>
              <p:cNvPr id="28" name="TextBox 28"/>
              <p:cNvSpPr txBox="1"/>
              <p:nvPr/>
            </p:nvSpPr>
            <p:spPr>
              <a:xfrm>
                <a:off x="0" y="-38100"/>
                <a:ext cx="12543" cy="2577508"/>
              </a:xfrm>
              <a:prstGeom prst="rect">
                <a:avLst/>
              </a:prstGeom>
            </p:spPr>
            <p:txBody>
              <a:bodyPr lIns="50800" tIns="50800" rIns="50800" bIns="50800" rtlCol="0" anchor="ctr"/>
              <a:lstStyle/>
              <a:p>
                <a:pPr algn="ctr">
                  <a:lnSpc>
                    <a:spcPts val="2659"/>
                  </a:lnSpc>
                </a:pPr>
                <a:endParaRPr/>
              </a:p>
            </p:txBody>
          </p:sp>
        </p:grpSp>
      </p:grpSp>
      <p:sp>
        <p:nvSpPr>
          <p:cNvPr id="29" name="Freeform 29"/>
          <p:cNvSpPr/>
          <p:nvPr/>
        </p:nvSpPr>
        <p:spPr>
          <a:xfrm>
            <a:off x="11399105" y="2978939"/>
            <a:ext cx="581071" cy="545480"/>
          </a:xfrm>
          <a:custGeom>
            <a:avLst/>
            <a:gdLst/>
            <a:ahLst/>
            <a:cxnLst/>
            <a:rect l="l" t="t" r="r" b="b"/>
            <a:pathLst>
              <a:path w="581071" h="545480">
                <a:moveTo>
                  <a:pt x="0" y="0"/>
                </a:moveTo>
                <a:lnTo>
                  <a:pt x="581071" y="0"/>
                </a:lnTo>
                <a:lnTo>
                  <a:pt x="581071" y="545481"/>
                </a:lnTo>
                <a:lnTo>
                  <a:pt x="0" y="5454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0" name="Freeform 30"/>
          <p:cNvSpPr/>
          <p:nvPr/>
        </p:nvSpPr>
        <p:spPr>
          <a:xfrm>
            <a:off x="11419706" y="3524420"/>
            <a:ext cx="581071" cy="545480"/>
          </a:xfrm>
          <a:custGeom>
            <a:avLst/>
            <a:gdLst/>
            <a:ahLst/>
            <a:cxnLst/>
            <a:rect l="l" t="t" r="r" b="b"/>
            <a:pathLst>
              <a:path w="581071" h="545480">
                <a:moveTo>
                  <a:pt x="0" y="0"/>
                </a:moveTo>
                <a:lnTo>
                  <a:pt x="581071" y="0"/>
                </a:lnTo>
                <a:lnTo>
                  <a:pt x="581071" y="545480"/>
                </a:lnTo>
                <a:lnTo>
                  <a:pt x="0" y="5454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1" name="Freeform 31"/>
          <p:cNvSpPr/>
          <p:nvPr/>
        </p:nvSpPr>
        <p:spPr>
          <a:xfrm>
            <a:off x="11399105" y="4369420"/>
            <a:ext cx="581071" cy="545480"/>
          </a:xfrm>
          <a:custGeom>
            <a:avLst/>
            <a:gdLst/>
            <a:ahLst/>
            <a:cxnLst/>
            <a:rect l="l" t="t" r="r" b="b"/>
            <a:pathLst>
              <a:path w="581071" h="545480">
                <a:moveTo>
                  <a:pt x="0" y="0"/>
                </a:moveTo>
                <a:lnTo>
                  <a:pt x="581071" y="0"/>
                </a:lnTo>
                <a:lnTo>
                  <a:pt x="581071" y="545480"/>
                </a:lnTo>
                <a:lnTo>
                  <a:pt x="0" y="5454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2" name="Freeform 32"/>
          <p:cNvSpPr/>
          <p:nvPr/>
        </p:nvSpPr>
        <p:spPr>
          <a:xfrm>
            <a:off x="11399105" y="4979020"/>
            <a:ext cx="581071" cy="545480"/>
          </a:xfrm>
          <a:custGeom>
            <a:avLst/>
            <a:gdLst/>
            <a:ahLst/>
            <a:cxnLst/>
            <a:rect l="l" t="t" r="r" b="b"/>
            <a:pathLst>
              <a:path w="581071" h="545480">
                <a:moveTo>
                  <a:pt x="0" y="0"/>
                </a:moveTo>
                <a:lnTo>
                  <a:pt x="581071" y="0"/>
                </a:lnTo>
                <a:lnTo>
                  <a:pt x="581071" y="545480"/>
                </a:lnTo>
                <a:lnTo>
                  <a:pt x="0" y="5454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3" name="Freeform 33"/>
          <p:cNvSpPr/>
          <p:nvPr/>
        </p:nvSpPr>
        <p:spPr>
          <a:xfrm>
            <a:off x="11394042" y="5987953"/>
            <a:ext cx="586134" cy="592803"/>
          </a:xfrm>
          <a:custGeom>
            <a:avLst/>
            <a:gdLst/>
            <a:ahLst/>
            <a:cxnLst/>
            <a:rect l="l" t="t" r="r" b="b"/>
            <a:pathLst>
              <a:path w="586134" h="592803">
                <a:moveTo>
                  <a:pt x="0" y="0"/>
                </a:moveTo>
                <a:lnTo>
                  <a:pt x="586134" y="0"/>
                </a:lnTo>
                <a:lnTo>
                  <a:pt x="586134" y="592803"/>
                </a:lnTo>
                <a:lnTo>
                  <a:pt x="0" y="5928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TextBox 34"/>
          <p:cNvSpPr txBox="1"/>
          <p:nvPr/>
        </p:nvSpPr>
        <p:spPr>
          <a:xfrm>
            <a:off x="1097418" y="1185629"/>
            <a:ext cx="1528316" cy="681274"/>
          </a:xfrm>
          <a:prstGeom prst="rect">
            <a:avLst/>
          </a:prstGeom>
        </p:spPr>
        <p:txBody>
          <a:bodyPr lIns="0" tIns="0" rIns="0" bIns="0" rtlCol="0" anchor="t">
            <a:spAutoFit/>
          </a:bodyPr>
          <a:lstStyle/>
          <a:p>
            <a:pPr algn="ctr">
              <a:lnSpc>
                <a:spcPts val="5160"/>
              </a:lnSpc>
            </a:pPr>
            <a:r>
              <a:rPr lang="en-US" sz="5160">
                <a:solidFill>
                  <a:srgbClr val="FFFFFF"/>
                </a:solidFill>
                <a:latin typeface="Sigmar One"/>
              </a:rPr>
              <a:t>4</a:t>
            </a:r>
          </a:p>
        </p:txBody>
      </p:sp>
      <p:sp>
        <p:nvSpPr>
          <p:cNvPr id="35" name="TextBox 35"/>
          <p:cNvSpPr txBox="1"/>
          <p:nvPr/>
        </p:nvSpPr>
        <p:spPr>
          <a:xfrm>
            <a:off x="962157" y="2465417"/>
            <a:ext cx="6524075" cy="4847481"/>
          </a:xfrm>
          <a:prstGeom prst="rect">
            <a:avLst/>
          </a:prstGeom>
        </p:spPr>
        <p:txBody>
          <a:bodyPr wrap="square" lIns="0" tIns="0" rIns="0" bIns="0" rtlCol="0" anchor="t">
            <a:spAutoFit/>
          </a:bodyPr>
          <a:lstStyle/>
          <a:p>
            <a:pPr>
              <a:lnSpc>
                <a:spcPts val="12599"/>
              </a:lnSpc>
            </a:pPr>
            <a:r>
              <a:rPr lang="en-US" sz="8999" b="1" dirty="0">
                <a:solidFill>
                  <a:srgbClr val="DF4D17"/>
                </a:solidFill>
                <a:latin typeface="Sansita Bold" panose="020B0604020202020204" charset="0"/>
                <a:cs typeface="Sriracha" panose="020B0604020202020204" charset="-34"/>
              </a:rPr>
              <a:t>KẾT LUẬN </a:t>
            </a:r>
          </a:p>
          <a:p>
            <a:pPr>
              <a:lnSpc>
                <a:spcPts val="12599"/>
              </a:lnSpc>
            </a:pPr>
            <a:r>
              <a:rPr lang="en-US" sz="8999" b="1" dirty="0">
                <a:solidFill>
                  <a:srgbClr val="DF4D17"/>
                </a:solidFill>
                <a:latin typeface="Sansita Bold" panose="020B0604020202020204" charset="0"/>
                <a:cs typeface="Sriracha" panose="020B0604020202020204" charset="-34"/>
              </a:rPr>
              <a:t>&amp; HƯỚNG</a:t>
            </a:r>
          </a:p>
          <a:p>
            <a:pPr>
              <a:lnSpc>
                <a:spcPts val="12599"/>
              </a:lnSpc>
              <a:spcBef>
                <a:spcPct val="0"/>
              </a:spcBef>
            </a:pPr>
            <a:r>
              <a:rPr lang="en-US" sz="8999" b="1" dirty="0">
                <a:solidFill>
                  <a:srgbClr val="DF4D17"/>
                </a:solidFill>
                <a:latin typeface="Sansita Bold" panose="020B0604020202020204" charset="0"/>
                <a:cs typeface="Sriracha" panose="020B0604020202020204" charset="-34"/>
              </a:rPr>
              <a:t>PHÁT TRIỂN</a:t>
            </a:r>
          </a:p>
        </p:txBody>
      </p:sp>
      <p:sp>
        <p:nvSpPr>
          <p:cNvPr id="36" name="TextBox 36"/>
          <p:cNvSpPr txBox="1"/>
          <p:nvPr/>
        </p:nvSpPr>
        <p:spPr>
          <a:xfrm>
            <a:off x="10415872" y="1363944"/>
            <a:ext cx="1809274" cy="537846"/>
          </a:xfrm>
          <a:prstGeom prst="rect">
            <a:avLst/>
          </a:prstGeom>
        </p:spPr>
        <p:txBody>
          <a:bodyPr lIns="0" tIns="0" rIns="0" bIns="0" rtlCol="0" anchor="t">
            <a:spAutoFit/>
          </a:bodyPr>
          <a:lstStyle/>
          <a:p>
            <a:pPr algn="ctr">
              <a:lnSpc>
                <a:spcPts val="4479"/>
              </a:lnSpc>
              <a:spcBef>
                <a:spcPct val="0"/>
              </a:spcBef>
            </a:pPr>
            <a:r>
              <a:rPr lang="en-US" sz="3199" dirty="0">
                <a:solidFill>
                  <a:srgbClr val="FFFFFF"/>
                </a:solidFill>
                <a:latin typeface="Sriracha"/>
              </a:rPr>
              <a:t>KẾT LUẬN</a:t>
            </a:r>
          </a:p>
        </p:txBody>
      </p:sp>
      <p:sp>
        <p:nvSpPr>
          <p:cNvPr id="37" name="TextBox 37"/>
          <p:cNvSpPr txBox="1"/>
          <p:nvPr/>
        </p:nvSpPr>
        <p:spPr>
          <a:xfrm>
            <a:off x="7992063" y="2990751"/>
            <a:ext cx="3202225" cy="1526059"/>
          </a:xfrm>
          <a:prstGeom prst="rect">
            <a:avLst/>
          </a:prstGeom>
        </p:spPr>
        <p:txBody>
          <a:bodyPr wrap="square" lIns="0" tIns="0" rIns="0" bIns="0" rtlCol="0" anchor="t">
            <a:spAutoFit/>
          </a:bodyPr>
          <a:lstStyle/>
          <a:p>
            <a:pPr>
              <a:lnSpc>
                <a:spcPts val="6299"/>
              </a:lnSpc>
            </a:pPr>
            <a:r>
              <a:rPr lang="en-US" sz="4000" dirty="0">
                <a:solidFill>
                  <a:srgbClr val="0B0270"/>
                </a:solidFill>
                <a:latin typeface="Sriracha" panose="020B0604020202020204" charset="-34"/>
                <a:cs typeface="Sriracha" panose="020B0604020202020204" charset="-34"/>
              </a:rPr>
              <a:t>PHẦN ĐÃ </a:t>
            </a:r>
          </a:p>
          <a:p>
            <a:pPr>
              <a:lnSpc>
                <a:spcPts val="5599"/>
              </a:lnSpc>
              <a:spcBef>
                <a:spcPct val="0"/>
              </a:spcBef>
            </a:pPr>
            <a:r>
              <a:rPr lang="en-US" sz="3999" dirty="0">
                <a:solidFill>
                  <a:srgbClr val="0B0270"/>
                </a:solidFill>
                <a:latin typeface="Sriracha" panose="020B0604020202020204" charset="-34"/>
                <a:cs typeface="Sriracha" panose="020B0604020202020204" charset="-34"/>
              </a:rPr>
              <a:t>HOÀN THÀNH</a:t>
            </a:r>
          </a:p>
        </p:txBody>
      </p:sp>
      <p:sp>
        <p:nvSpPr>
          <p:cNvPr id="38" name="TextBox 38"/>
          <p:cNvSpPr txBox="1"/>
          <p:nvPr/>
        </p:nvSpPr>
        <p:spPr>
          <a:xfrm>
            <a:off x="7917720" y="5960104"/>
            <a:ext cx="3464701" cy="1526059"/>
          </a:xfrm>
          <a:prstGeom prst="rect">
            <a:avLst/>
          </a:prstGeom>
        </p:spPr>
        <p:txBody>
          <a:bodyPr wrap="square" lIns="0" tIns="0" rIns="0" bIns="0" rtlCol="0" anchor="t">
            <a:spAutoFit/>
          </a:bodyPr>
          <a:lstStyle/>
          <a:p>
            <a:pPr>
              <a:lnSpc>
                <a:spcPts val="6299"/>
              </a:lnSpc>
            </a:pPr>
            <a:r>
              <a:rPr lang="en-US" sz="4000" dirty="0">
                <a:solidFill>
                  <a:srgbClr val="0B0270"/>
                </a:solidFill>
                <a:latin typeface="Sriracha" panose="020B0604020202020204" charset="-34"/>
                <a:cs typeface="Sriracha" panose="020B0604020202020204" charset="-34"/>
              </a:rPr>
              <a:t>PHẦN CHƯA </a:t>
            </a:r>
          </a:p>
          <a:p>
            <a:pPr>
              <a:lnSpc>
                <a:spcPts val="5599"/>
              </a:lnSpc>
              <a:spcBef>
                <a:spcPct val="0"/>
              </a:spcBef>
            </a:pPr>
            <a:r>
              <a:rPr lang="en-US" sz="4000" dirty="0">
                <a:solidFill>
                  <a:srgbClr val="0B0270"/>
                </a:solidFill>
                <a:latin typeface="Sriracha" panose="020B0604020202020204" charset="-34"/>
                <a:cs typeface="Sriracha" panose="020B0604020202020204" charset="-34"/>
              </a:rPr>
              <a:t>HOÀN THÀNH</a:t>
            </a:r>
          </a:p>
        </p:txBody>
      </p:sp>
      <p:sp>
        <p:nvSpPr>
          <p:cNvPr id="39" name="TextBox 39"/>
          <p:cNvSpPr txBox="1"/>
          <p:nvPr/>
        </p:nvSpPr>
        <p:spPr>
          <a:xfrm>
            <a:off x="11737401" y="2981265"/>
            <a:ext cx="5903519" cy="410369"/>
          </a:xfrm>
          <a:prstGeom prst="rect">
            <a:avLst/>
          </a:prstGeom>
        </p:spPr>
        <p:txBody>
          <a:bodyPr lIns="0" tIns="0" rIns="0" bIns="0" rtlCol="0" anchor="t">
            <a:spAutoFit/>
          </a:bodyPr>
          <a:lstStyle/>
          <a:p>
            <a:pPr algn="ctr">
              <a:lnSpc>
                <a:spcPts val="3204"/>
              </a:lnSpc>
            </a:pPr>
            <a:r>
              <a:rPr lang="en-US" sz="2300" dirty="0">
                <a:solidFill>
                  <a:srgbClr val="000000"/>
                </a:solidFill>
                <a:latin typeface="Sriracha" panose="020B0604020202020204" charset="-34"/>
                <a:cs typeface="Sriracha" panose="020B0604020202020204" charset="-34"/>
              </a:rPr>
              <a:t>Hoàn </a:t>
            </a:r>
            <a:r>
              <a:rPr lang="en-US" sz="2300" dirty="0" err="1">
                <a:solidFill>
                  <a:srgbClr val="000000"/>
                </a:solidFill>
                <a:latin typeface="Sriracha" panose="020B0604020202020204" charset="-34"/>
                <a:cs typeface="Sriracha" panose="020B0604020202020204" charset="-34"/>
              </a:rPr>
              <a:t>thành</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thiết</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kết</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và</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đặc</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tả</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hệ</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thống</a:t>
            </a:r>
            <a:r>
              <a:rPr lang="en-US" sz="2300" dirty="0">
                <a:solidFill>
                  <a:srgbClr val="000000"/>
                </a:solidFill>
                <a:latin typeface="Sriracha" panose="020B0604020202020204" charset="-34"/>
                <a:cs typeface="Sriracha" panose="020B0604020202020204" charset="-34"/>
              </a:rPr>
              <a:t>.</a:t>
            </a:r>
          </a:p>
        </p:txBody>
      </p:sp>
      <p:sp>
        <p:nvSpPr>
          <p:cNvPr id="40" name="TextBox 40"/>
          <p:cNvSpPr txBox="1"/>
          <p:nvPr/>
        </p:nvSpPr>
        <p:spPr>
          <a:xfrm>
            <a:off x="12058772" y="3480943"/>
            <a:ext cx="6039573" cy="820738"/>
          </a:xfrm>
          <a:prstGeom prst="rect">
            <a:avLst/>
          </a:prstGeom>
        </p:spPr>
        <p:txBody>
          <a:bodyPr wrap="square" lIns="0" tIns="0" rIns="0" bIns="0" rtlCol="0" anchor="t">
            <a:spAutoFit/>
          </a:bodyPr>
          <a:lstStyle/>
          <a:p>
            <a:pPr>
              <a:lnSpc>
                <a:spcPts val="3204"/>
              </a:lnSpc>
            </a:pPr>
            <a:r>
              <a:rPr lang="en-US" sz="2300" dirty="0" err="1">
                <a:solidFill>
                  <a:srgbClr val="000000"/>
                </a:solidFill>
                <a:latin typeface="Sriracha" panose="020B0604020202020204" charset="-34"/>
                <a:cs typeface="Sriracha" panose="020B0604020202020204" charset="-34"/>
              </a:rPr>
              <a:t>Hệ</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thống</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sử</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dụng</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được</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và</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đầy</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đủ</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tính</a:t>
            </a:r>
            <a:r>
              <a:rPr lang="en-US" sz="2300" dirty="0">
                <a:solidFill>
                  <a:srgbClr val="000000"/>
                </a:solidFill>
                <a:latin typeface="Sriracha" panose="020B0604020202020204" charset="-34"/>
                <a:cs typeface="Sriracha" panose="020B0604020202020204" charset="-34"/>
              </a:rPr>
              <a:t> </a:t>
            </a:r>
          </a:p>
          <a:p>
            <a:pPr>
              <a:lnSpc>
                <a:spcPts val="3204"/>
              </a:lnSpc>
            </a:pPr>
            <a:r>
              <a:rPr lang="en-US" sz="2300" dirty="0" err="1">
                <a:solidFill>
                  <a:srgbClr val="000000"/>
                </a:solidFill>
                <a:latin typeface="Sriracha" panose="020B0604020202020204" charset="-34"/>
                <a:cs typeface="Sriracha" panose="020B0604020202020204" charset="-34"/>
              </a:rPr>
              <a:t>năng</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để</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ra.</a:t>
            </a:r>
            <a:endParaRPr lang="en-US" sz="2300" dirty="0">
              <a:solidFill>
                <a:srgbClr val="000000"/>
              </a:solidFill>
              <a:latin typeface="Sriracha" panose="020B0604020202020204" charset="-34"/>
              <a:cs typeface="Sriracha" panose="020B0604020202020204" charset="-34"/>
            </a:endParaRPr>
          </a:p>
        </p:txBody>
      </p:sp>
      <p:sp>
        <p:nvSpPr>
          <p:cNvPr id="41" name="TextBox 41"/>
          <p:cNvSpPr txBox="1"/>
          <p:nvPr/>
        </p:nvSpPr>
        <p:spPr>
          <a:xfrm>
            <a:off x="12019000" y="4447263"/>
            <a:ext cx="5201538" cy="410369"/>
          </a:xfrm>
          <a:prstGeom prst="rect">
            <a:avLst/>
          </a:prstGeom>
        </p:spPr>
        <p:txBody>
          <a:bodyPr wrap="square" lIns="0" tIns="0" rIns="0" bIns="0" rtlCol="0" anchor="t">
            <a:spAutoFit/>
          </a:bodyPr>
          <a:lstStyle/>
          <a:p>
            <a:pPr>
              <a:lnSpc>
                <a:spcPts val="3204"/>
              </a:lnSpc>
            </a:pPr>
            <a:r>
              <a:rPr lang="en-US" sz="2300" dirty="0">
                <a:solidFill>
                  <a:srgbClr val="000000"/>
                </a:solidFill>
                <a:latin typeface="Sriracha" panose="020B0604020202020204" charset="-34"/>
                <a:cs typeface="Sriracha" panose="020B0604020202020204" charset="-34"/>
              </a:rPr>
              <a:t>Giao </a:t>
            </a:r>
            <a:r>
              <a:rPr lang="en-US" sz="2300" dirty="0" err="1">
                <a:solidFill>
                  <a:srgbClr val="000000"/>
                </a:solidFill>
                <a:latin typeface="Sriracha" panose="020B0604020202020204" charset="-34"/>
                <a:cs typeface="Sriracha" panose="020B0604020202020204" charset="-34"/>
              </a:rPr>
              <a:t>diện</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đơn</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giản</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dễ</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sử</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dụng</a:t>
            </a:r>
            <a:r>
              <a:rPr lang="en-US" sz="2300" dirty="0">
                <a:solidFill>
                  <a:srgbClr val="000000"/>
                </a:solidFill>
                <a:latin typeface="Sriracha" panose="020B0604020202020204" charset="-34"/>
                <a:cs typeface="Sriracha" panose="020B0604020202020204" charset="-34"/>
              </a:rPr>
              <a:t>.</a:t>
            </a:r>
          </a:p>
        </p:txBody>
      </p:sp>
      <p:sp>
        <p:nvSpPr>
          <p:cNvPr id="42" name="TextBox 42"/>
          <p:cNvSpPr txBox="1"/>
          <p:nvPr/>
        </p:nvSpPr>
        <p:spPr>
          <a:xfrm>
            <a:off x="12030468" y="5037931"/>
            <a:ext cx="6562332" cy="410369"/>
          </a:xfrm>
          <a:prstGeom prst="rect">
            <a:avLst/>
          </a:prstGeom>
        </p:spPr>
        <p:txBody>
          <a:bodyPr wrap="square" lIns="0" tIns="0" rIns="0" bIns="0" rtlCol="0" anchor="t">
            <a:spAutoFit/>
          </a:bodyPr>
          <a:lstStyle/>
          <a:p>
            <a:pPr>
              <a:lnSpc>
                <a:spcPts val="3204"/>
              </a:lnSpc>
            </a:pPr>
            <a:r>
              <a:rPr lang="en-US" sz="2300" dirty="0" err="1">
                <a:solidFill>
                  <a:srgbClr val="000000"/>
                </a:solidFill>
                <a:latin typeface="Sriracha" panose="020B0604020202020204" charset="-34"/>
                <a:cs typeface="Sriracha" panose="020B0604020202020204" charset="-34"/>
              </a:rPr>
              <a:t>Khả</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năng</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xử</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lý</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các</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yêu</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cầu</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gần</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như</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tức</a:t>
            </a:r>
            <a:r>
              <a:rPr lang="en-US" sz="2300" dirty="0">
                <a:solidFill>
                  <a:srgbClr val="000000"/>
                </a:solidFill>
                <a:latin typeface="Sriracha" panose="020B0604020202020204" charset="-34"/>
                <a:cs typeface="Sriracha" panose="020B0604020202020204" charset="-34"/>
              </a:rPr>
              <a:t> </a:t>
            </a:r>
            <a:r>
              <a:rPr lang="en-US" sz="2300" dirty="0" err="1">
                <a:solidFill>
                  <a:srgbClr val="000000"/>
                </a:solidFill>
                <a:latin typeface="Sriracha" panose="020B0604020202020204" charset="-34"/>
                <a:cs typeface="Sriracha" panose="020B0604020202020204" charset="-34"/>
              </a:rPr>
              <a:t>thời</a:t>
            </a:r>
            <a:r>
              <a:rPr lang="en-US" sz="2300" dirty="0">
                <a:solidFill>
                  <a:srgbClr val="000000"/>
                </a:solidFill>
                <a:latin typeface="Sriracha" panose="020B0604020202020204" charset="-34"/>
                <a:cs typeface="Sriracha" panose="020B0604020202020204" charset="-34"/>
              </a:rPr>
              <a:t>.</a:t>
            </a:r>
          </a:p>
        </p:txBody>
      </p:sp>
      <p:sp>
        <p:nvSpPr>
          <p:cNvPr id="43" name="TextBox 43"/>
          <p:cNvSpPr txBox="1"/>
          <p:nvPr/>
        </p:nvSpPr>
        <p:spPr>
          <a:xfrm>
            <a:off x="12115800" y="6003741"/>
            <a:ext cx="3853055" cy="410369"/>
          </a:xfrm>
          <a:prstGeom prst="rect">
            <a:avLst/>
          </a:prstGeom>
        </p:spPr>
        <p:txBody>
          <a:bodyPr wrap="square" lIns="0" tIns="0" rIns="0" bIns="0" rtlCol="0" anchor="t">
            <a:spAutoFit/>
          </a:bodyPr>
          <a:lstStyle/>
          <a:p>
            <a:pPr>
              <a:lnSpc>
                <a:spcPts val="3204"/>
              </a:lnSpc>
            </a:pPr>
            <a:r>
              <a:rPr lang="en-US" sz="2288" dirty="0" err="1">
                <a:solidFill>
                  <a:srgbClr val="000000"/>
                </a:solidFill>
                <a:latin typeface="Sriracha" panose="020B0604020202020204" charset="-34"/>
                <a:cs typeface="Sriracha" panose="020B0604020202020204" charset="-34"/>
              </a:rPr>
              <a:t>Tính</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bảo</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mật</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chưa</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cao</a:t>
            </a:r>
            <a:r>
              <a:rPr lang="en-US" sz="2288" dirty="0">
                <a:solidFill>
                  <a:srgbClr val="000000"/>
                </a:solidFill>
                <a:latin typeface="Sriracha" panose="020B0604020202020204" charset="-34"/>
                <a:cs typeface="Sriracha" panose="020B0604020202020204" charset="-34"/>
              </a:rPr>
              <a:t>.</a:t>
            </a:r>
          </a:p>
        </p:txBody>
      </p:sp>
      <p:sp>
        <p:nvSpPr>
          <p:cNvPr id="44" name="TextBox 44"/>
          <p:cNvSpPr txBox="1"/>
          <p:nvPr/>
        </p:nvSpPr>
        <p:spPr>
          <a:xfrm>
            <a:off x="12154293" y="6618292"/>
            <a:ext cx="3463124" cy="410369"/>
          </a:xfrm>
          <a:prstGeom prst="rect">
            <a:avLst/>
          </a:prstGeom>
        </p:spPr>
        <p:txBody>
          <a:bodyPr lIns="0" tIns="0" rIns="0" bIns="0" rtlCol="0" anchor="t">
            <a:spAutoFit/>
          </a:bodyPr>
          <a:lstStyle/>
          <a:p>
            <a:pPr>
              <a:lnSpc>
                <a:spcPts val="3204"/>
              </a:lnSpc>
            </a:pPr>
            <a:r>
              <a:rPr lang="en-US" sz="2288" dirty="0" err="1">
                <a:solidFill>
                  <a:srgbClr val="000000"/>
                </a:solidFill>
                <a:latin typeface="Sriracha" panose="020B0604020202020204" charset="-34"/>
                <a:cs typeface="Sriracha" panose="020B0604020202020204" charset="-34"/>
              </a:rPr>
              <a:t>Chức</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năng</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còn</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hạn</a:t>
            </a:r>
            <a:r>
              <a:rPr lang="en-US" sz="2288" dirty="0">
                <a:solidFill>
                  <a:srgbClr val="000000"/>
                </a:solidFill>
                <a:latin typeface="Sriracha" panose="020B0604020202020204" charset="-34"/>
                <a:cs typeface="Sriracha" panose="020B0604020202020204" charset="-34"/>
              </a:rPr>
              <a:t> </a:t>
            </a:r>
            <a:r>
              <a:rPr lang="en-US" sz="2288" dirty="0" err="1">
                <a:solidFill>
                  <a:srgbClr val="000000"/>
                </a:solidFill>
                <a:latin typeface="Sriracha" panose="020B0604020202020204" charset="-34"/>
                <a:cs typeface="Sriracha" panose="020B0604020202020204" charset="-34"/>
              </a:rPr>
              <a:t>chế</a:t>
            </a:r>
            <a:r>
              <a:rPr lang="en-US" sz="2288" dirty="0">
                <a:solidFill>
                  <a:srgbClr val="000000"/>
                </a:solidFill>
                <a:latin typeface="Sriracha" panose="020B0604020202020204" charset="-34"/>
                <a:cs typeface="Sriracha" panose="020B0604020202020204" charset="-34"/>
              </a:rPr>
              <a:t>.</a:t>
            </a:r>
          </a:p>
        </p:txBody>
      </p:sp>
      <p:sp>
        <p:nvSpPr>
          <p:cNvPr id="45" name="Freeform 45"/>
          <p:cNvSpPr/>
          <p:nvPr/>
        </p:nvSpPr>
        <p:spPr>
          <a:xfrm>
            <a:off x="11444334" y="6665917"/>
            <a:ext cx="586134" cy="592803"/>
          </a:xfrm>
          <a:custGeom>
            <a:avLst/>
            <a:gdLst/>
            <a:ahLst/>
            <a:cxnLst/>
            <a:rect l="l" t="t" r="r" b="b"/>
            <a:pathLst>
              <a:path w="586134" h="592803">
                <a:moveTo>
                  <a:pt x="0" y="0"/>
                </a:moveTo>
                <a:lnTo>
                  <a:pt x="586134" y="0"/>
                </a:lnTo>
                <a:lnTo>
                  <a:pt x="586134" y="592803"/>
                </a:lnTo>
                <a:lnTo>
                  <a:pt x="0" y="59280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80">
                                          <p:stCondLst>
                                            <p:cond delay="0"/>
                                          </p:stCondLst>
                                        </p:cTn>
                                        <p:tgtEl>
                                          <p:spTgt spid="46"/>
                                        </p:tgtEl>
                                      </p:cBhvr>
                                    </p:animEffect>
                                    <p:anim calcmode="lin" valueType="num">
                                      <p:cBhvr>
                                        <p:cTn id="8"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3" dur="26">
                                          <p:stCondLst>
                                            <p:cond delay="650"/>
                                          </p:stCondLst>
                                        </p:cTn>
                                        <p:tgtEl>
                                          <p:spTgt spid="46"/>
                                        </p:tgtEl>
                                      </p:cBhvr>
                                      <p:to x="100000" y="60000"/>
                                    </p:animScale>
                                    <p:animScale>
                                      <p:cBhvr>
                                        <p:cTn id="14" dur="166" decel="50000">
                                          <p:stCondLst>
                                            <p:cond delay="676"/>
                                          </p:stCondLst>
                                        </p:cTn>
                                        <p:tgtEl>
                                          <p:spTgt spid="46"/>
                                        </p:tgtEl>
                                      </p:cBhvr>
                                      <p:to x="100000" y="100000"/>
                                    </p:animScale>
                                    <p:animScale>
                                      <p:cBhvr>
                                        <p:cTn id="15" dur="26">
                                          <p:stCondLst>
                                            <p:cond delay="1312"/>
                                          </p:stCondLst>
                                        </p:cTn>
                                        <p:tgtEl>
                                          <p:spTgt spid="46"/>
                                        </p:tgtEl>
                                      </p:cBhvr>
                                      <p:to x="100000" y="80000"/>
                                    </p:animScale>
                                    <p:animScale>
                                      <p:cBhvr>
                                        <p:cTn id="16" dur="166" decel="50000">
                                          <p:stCondLst>
                                            <p:cond delay="1338"/>
                                          </p:stCondLst>
                                        </p:cTn>
                                        <p:tgtEl>
                                          <p:spTgt spid="46"/>
                                        </p:tgtEl>
                                      </p:cBhvr>
                                      <p:to x="100000" y="100000"/>
                                    </p:animScale>
                                    <p:animScale>
                                      <p:cBhvr>
                                        <p:cTn id="17" dur="26">
                                          <p:stCondLst>
                                            <p:cond delay="1642"/>
                                          </p:stCondLst>
                                        </p:cTn>
                                        <p:tgtEl>
                                          <p:spTgt spid="46"/>
                                        </p:tgtEl>
                                      </p:cBhvr>
                                      <p:to x="100000" y="90000"/>
                                    </p:animScale>
                                    <p:animScale>
                                      <p:cBhvr>
                                        <p:cTn id="18" dur="166" decel="50000">
                                          <p:stCondLst>
                                            <p:cond delay="1668"/>
                                          </p:stCondLst>
                                        </p:cTn>
                                        <p:tgtEl>
                                          <p:spTgt spid="46"/>
                                        </p:tgtEl>
                                      </p:cBhvr>
                                      <p:to x="100000" y="100000"/>
                                    </p:animScale>
                                    <p:animScale>
                                      <p:cBhvr>
                                        <p:cTn id="19" dur="26">
                                          <p:stCondLst>
                                            <p:cond delay="1808"/>
                                          </p:stCondLst>
                                        </p:cTn>
                                        <p:tgtEl>
                                          <p:spTgt spid="46"/>
                                        </p:tgtEl>
                                      </p:cBhvr>
                                      <p:to x="100000" y="95000"/>
                                    </p:animScale>
                                    <p:animScale>
                                      <p:cBhvr>
                                        <p:cTn id="20" dur="166" decel="50000">
                                          <p:stCondLst>
                                            <p:cond delay="1834"/>
                                          </p:stCondLst>
                                        </p:cTn>
                                        <p:tgtEl>
                                          <p:spTgt spid="4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1000"/>
                                        <p:tgtEl>
                                          <p:spTgt spid="32"/>
                                        </p:tgtEl>
                                      </p:cBhvr>
                                    </p:animEffect>
                                    <p:anim calcmode="lin" valueType="num">
                                      <p:cBhvr>
                                        <p:cTn id="69" dur="1000" fill="hold"/>
                                        <p:tgtEl>
                                          <p:spTgt spid="32"/>
                                        </p:tgtEl>
                                        <p:attrNameLst>
                                          <p:attrName>ppt_x</p:attrName>
                                        </p:attrNameLst>
                                      </p:cBhvr>
                                      <p:tavLst>
                                        <p:tav tm="0">
                                          <p:val>
                                            <p:strVal val="#ppt_x"/>
                                          </p:val>
                                        </p:tav>
                                        <p:tav tm="100000">
                                          <p:val>
                                            <p:strVal val="#ppt_x"/>
                                          </p:val>
                                        </p:tav>
                                      </p:tavLst>
                                    </p:anim>
                                    <p:anim calcmode="lin" valueType="num">
                                      <p:cBhvr>
                                        <p:cTn id="70" dur="1000" fill="hold"/>
                                        <p:tgtEl>
                                          <p:spTgt spid="3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1000"/>
                                        <p:tgtEl>
                                          <p:spTgt spid="42"/>
                                        </p:tgtEl>
                                      </p:cBhvr>
                                    </p:animEffect>
                                    <p:anim calcmode="lin" valueType="num">
                                      <p:cBhvr>
                                        <p:cTn id="74" dur="1000" fill="hold"/>
                                        <p:tgtEl>
                                          <p:spTgt spid="42"/>
                                        </p:tgtEl>
                                        <p:attrNameLst>
                                          <p:attrName>ppt_x</p:attrName>
                                        </p:attrNameLst>
                                      </p:cBhvr>
                                      <p:tavLst>
                                        <p:tav tm="0">
                                          <p:val>
                                            <p:strVal val="#ppt_x"/>
                                          </p:val>
                                        </p:tav>
                                        <p:tav tm="100000">
                                          <p:val>
                                            <p:strVal val="#ppt_x"/>
                                          </p:val>
                                        </p:tav>
                                      </p:tavLst>
                                    </p:anim>
                                    <p:anim calcmode="lin" valueType="num">
                                      <p:cBhvr>
                                        <p:cTn id="7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000"/>
                                        <p:tgtEl>
                                          <p:spTgt spid="43"/>
                                        </p:tgtEl>
                                      </p:cBhvr>
                                    </p:animEffect>
                                    <p:anim calcmode="lin" valueType="num">
                                      <p:cBhvr>
                                        <p:cTn id="86" dur="1000" fill="hold"/>
                                        <p:tgtEl>
                                          <p:spTgt spid="43"/>
                                        </p:tgtEl>
                                        <p:attrNameLst>
                                          <p:attrName>ppt_x</p:attrName>
                                        </p:attrNameLst>
                                      </p:cBhvr>
                                      <p:tavLst>
                                        <p:tav tm="0">
                                          <p:val>
                                            <p:strVal val="#ppt_x"/>
                                          </p:val>
                                        </p:tav>
                                        <p:tav tm="100000">
                                          <p:val>
                                            <p:strVal val="#ppt_x"/>
                                          </p:val>
                                        </p:tav>
                                      </p:tavLst>
                                    </p:anim>
                                    <p:anim calcmode="lin" valueType="num">
                                      <p:cBhvr>
                                        <p:cTn id="8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0" grpId="0"/>
      <p:bldP spid="41" grpId="0"/>
      <p:bldP spid="42" grpId="0"/>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438841" y="981075"/>
            <a:ext cx="6692146" cy="1077218"/>
          </a:xfrm>
          <a:prstGeom prst="rect">
            <a:avLst/>
          </a:prstGeom>
        </p:spPr>
        <p:txBody>
          <a:bodyPr lIns="0" tIns="0" rIns="0" bIns="0" rtlCol="0" anchor="t">
            <a:spAutoFit/>
          </a:bodyPr>
          <a:lstStyle/>
          <a:p>
            <a:pPr>
              <a:lnSpc>
                <a:spcPts val="8399"/>
              </a:lnSpc>
            </a:pPr>
            <a:r>
              <a:rPr lang="en-US" sz="5999" dirty="0" err="1">
                <a:solidFill>
                  <a:srgbClr val="000000"/>
                </a:solidFill>
                <a:latin typeface="Sriracha" panose="020B0604020202020204" charset="-34"/>
                <a:cs typeface="Sriracha" panose="020B0604020202020204" charset="-34"/>
              </a:rPr>
              <a:t>Hướng</a:t>
            </a:r>
            <a:r>
              <a:rPr lang="en-US" sz="5999" dirty="0">
                <a:solidFill>
                  <a:srgbClr val="000000"/>
                </a:solidFill>
                <a:latin typeface="Sriracha" panose="020B0604020202020204" charset="-34"/>
                <a:cs typeface="Sriracha" panose="020B0604020202020204" charset="-34"/>
              </a:rPr>
              <a:t> </a:t>
            </a:r>
            <a:r>
              <a:rPr lang="en-US" sz="5999" dirty="0" err="1">
                <a:solidFill>
                  <a:srgbClr val="000000"/>
                </a:solidFill>
                <a:latin typeface="Sriracha" panose="020B0604020202020204" charset="-34"/>
                <a:cs typeface="Sriracha" panose="020B0604020202020204" charset="-34"/>
              </a:rPr>
              <a:t>phát</a:t>
            </a:r>
            <a:r>
              <a:rPr lang="en-US" sz="5999" dirty="0">
                <a:solidFill>
                  <a:srgbClr val="000000"/>
                </a:solidFill>
                <a:latin typeface="Sriracha" panose="020B0604020202020204" charset="-34"/>
                <a:cs typeface="Sriracha" panose="020B0604020202020204" charset="-34"/>
              </a:rPr>
              <a:t> </a:t>
            </a:r>
            <a:r>
              <a:rPr lang="en-US" sz="5999" dirty="0" err="1">
                <a:solidFill>
                  <a:srgbClr val="000000"/>
                </a:solidFill>
                <a:latin typeface="Sriracha" panose="020B0604020202020204" charset="-34"/>
                <a:cs typeface="Sriracha" panose="020B0604020202020204" charset="-34"/>
              </a:rPr>
              <a:t>triển</a:t>
            </a:r>
            <a:endParaRPr lang="en-US" sz="5999" dirty="0">
              <a:solidFill>
                <a:srgbClr val="000000"/>
              </a:solidFill>
              <a:latin typeface="Sriracha" panose="020B0604020202020204" charset="-34"/>
              <a:cs typeface="Sriracha" panose="020B0604020202020204" charset="-34"/>
            </a:endParaRPr>
          </a:p>
        </p:txBody>
      </p:sp>
      <p:grpSp>
        <p:nvGrpSpPr>
          <p:cNvPr id="30" name="Group 29">
            <a:extLst>
              <a:ext uri="{FF2B5EF4-FFF2-40B4-BE49-F238E27FC236}">
                <a16:creationId xmlns:a16="http://schemas.microsoft.com/office/drawing/2014/main" xmlns="" id="{007414F4-8ADA-E456-7516-58318B9353E0}"/>
              </a:ext>
            </a:extLst>
          </p:cNvPr>
          <p:cNvGrpSpPr/>
          <p:nvPr/>
        </p:nvGrpSpPr>
        <p:grpSpPr>
          <a:xfrm>
            <a:off x="2469562" y="2266344"/>
            <a:ext cx="13303109" cy="1829583"/>
            <a:chOff x="2469562" y="2266344"/>
            <a:chExt cx="13303109" cy="1829583"/>
          </a:xfrm>
        </p:grpSpPr>
        <p:grpSp>
          <p:nvGrpSpPr>
            <p:cNvPr id="6" name="Group 6"/>
            <p:cNvGrpSpPr/>
            <p:nvPr/>
          </p:nvGrpSpPr>
          <p:grpSpPr>
            <a:xfrm rot="-2133417">
              <a:off x="2644526" y="3146099"/>
              <a:ext cx="1085517" cy="949828"/>
              <a:chOff x="0" y="0"/>
              <a:chExt cx="812800" cy="711200"/>
            </a:xfrm>
          </p:grpSpPr>
          <p:sp>
            <p:nvSpPr>
              <p:cNvPr id="7" name="Freeform 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4D17"/>
              </a:solidFill>
            </p:spPr>
          </p:sp>
          <p:sp>
            <p:nvSpPr>
              <p:cNvPr id="8" name="TextBox 8"/>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9" name="AutoShape 9"/>
            <p:cNvSpPr/>
            <p:nvPr/>
          </p:nvSpPr>
          <p:spPr>
            <a:xfrm>
              <a:off x="2469562" y="2266344"/>
              <a:ext cx="13303109" cy="1305376"/>
            </a:xfrm>
            <a:prstGeom prst="rect">
              <a:avLst/>
            </a:prstGeom>
            <a:solidFill>
              <a:srgbClr val="B83F12"/>
            </a:solidFill>
          </p:spPr>
        </p:sp>
      </p:grpSp>
      <p:grpSp>
        <p:nvGrpSpPr>
          <p:cNvPr id="31" name="Group 30">
            <a:extLst>
              <a:ext uri="{FF2B5EF4-FFF2-40B4-BE49-F238E27FC236}">
                <a16:creationId xmlns:a16="http://schemas.microsoft.com/office/drawing/2014/main" xmlns="" id="{05B218FF-20D9-5F1A-BF70-B81597EC502B}"/>
              </a:ext>
            </a:extLst>
          </p:cNvPr>
          <p:cNvGrpSpPr/>
          <p:nvPr/>
        </p:nvGrpSpPr>
        <p:grpSpPr>
          <a:xfrm>
            <a:off x="2469562" y="4023117"/>
            <a:ext cx="13303109" cy="1829584"/>
            <a:chOff x="2469562" y="4023117"/>
            <a:chExt cx="13303109" cy="1829584"/>
          </a:xfrm>
        </p:grpSpPr>
        <p:grpSp>
          <p:nvGrpSpPr>
            <p:cNvPr id="10" name="Group 10"/>
            <p:cNvGrpSpPr/>
            <p:nvPr/>
          </p:nvGrpSpPr>
          <p:grpSpPr>
            <a:xfrm rot="-2133417">
              <a:off x="2644526" y="4902873"/>
              <a:ext cx="1085517" cy="949828"/>
              <a:chOff x="0" y="0"/>
              <a:chExt cx="812800" cy="711200"/>
            </a:xfrm>
          </p:grpSpPr>
          <p:sp>
            <p:nvSpPr>
              <p:cNvPr id="11" name="Freeform 1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7AFCD"/>
              </a:solidFill>
            </p:spPr>
          </p:sp>
          <p:sp>
            <p:nvSpPr>
              <p:cNvPr id="12" name="TextBox 12"/>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13" name="AutoShape 13"/>
            <p:cNvSpPr/>
            <p:nvPr/>
          </p:nvSpPr>
          <p:spPr>
            <a:xfrm>
              <a:off x="2469562" y="4023117"/>
              <a:ext cx="13303109" cy="1305376"/>
            </a:xfrm>
            <a:prstGeom prst="rect">
              <a:avLst/>
            </a:prstGeom>
            <a:solidFill>
              <a:srgbClr val="047E94"/>
            </a:solidFill>
          </p:spPr>
        </p:sp>
      </p:grpSp>
      <p:grpSp>
        <p:nvGrpSpPr>
          <p:cNvPr id="32" name="Group 31">
            <a:extLst>
              <a:ext uri="{FF2B5EF4-FFF2-40B4-BE49-F238E27FC236}">
                <a16:creationId xmlns:a16="http://schemas.microsoft.com/office/drawing/2014/main" xmlns="" id="{341A53BC-BA4B-C3E0-2EB8-B7DF2DE1D7A9}"/>
              </a:ext>
            </a:extLst>
          </p:cNvPr>
          <p:cNvGrpSpPr/>
          <p:nvPr/>
        </p:nvGrpSpPr>
        <p:grpSpPr>
          <a:xfrm>
            <a:off x="2469562" y="5801129"/>
            <a:ext cx="13303109" cy="1829583"/>
            <a:chOff x="2469562" y="5801129"/>
            <a:chExt cx="13303109" cy="1829583"/>
          </a:xfrm>
        </p:grpSpPr>
        <p:grpSp>
          <p:nvGrpSpPr>
            <p:cNvPr id="14" name="Group 14"/>
            <p:cNvGrpSpPr/>
            <p:nvPr/>
          </p:nvGrpSpPr>
          <p:grpSpPr>
            <a:xfrm rot="-2133417">
              <a:off x="2644526" y="6680884"/>
              <a:ext cx="1085517" cy="949828"/>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4D17"/>
              </a:solidFill>
            </p:spPr>
          </p:sp>
          <p:sp>
            <p:nvSpPr>
              <p:cNvPr id="16" name="TextBox 16"/>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17" name="AutoShape 17"/>
            <p:cNvSpPr/>
            <p:nvPr/>
          </p:nvSpPr>
          <p:spPr>
            <a:xfrm>
              <a:off x="2469562" y="5801129"/>
              <a:ext cx="13303109" cy="1305376"/>
            </a:xfrm>
            <a:prstGeom prst="rect">
              <a:avLst/>
            </a:prstGeom>
            <a:solidFill>
              <a:srgbClr val="B83F12"/>
            </a:solidFill>
          </p:spPr>
        </p:sp>
      </p:grpSp>
      <p:grpSp>
        <p:nvGrpSpPr>
          <p:cNvPr id="33" name="Group 32">
            <a:extLst>
              <a:ext uri="{FF2B5EF4-FFF2-40B4-BE49-F238E27FC236}">
                <a16:creationId xmlns:a16="http://schemas.microsoft.com/office/drawing/2014/main" xmlns="" id="{1821D635-B1CA-4959-AA8E-D3A1F8F25C6B}"/>
              </a:ext>
            </a:extLst>
          </p:cNvPr>
          <p:cNvGrpSpPr/>
          <p:nvPr/>
        </p:nvGrpSpPr>
        <p:grpSpPr>
          <a:xfrm>
            <a:off x="2469562" y="7677727"/>
            <a:ext cx="13303109" cy="1829583"/>
            <a:chOff x="2469562" y="7677727"/>
            <a:chExt cx="13303109" cy="1829583"/>
          </a:xfrm>
        </p:grpSpPr>
        <p:grpSp>
          <p:nvGrpSpPr>
            <p:cNvPr id="18" name="Group 18"/>
            <p:cNvGrpSpPr/>
            <p:nvPr/>
          </p:nvGrpSpPr>
          <p:grpSpPr>
            <a:xfrm rot="-2133417">
              <a:off x="2644526" y="8557482"/>
              <a:ext cx="1085517" cy="949828"/>
              <a:chOff x="0" y="0"/>
              <a:chExt cx="812800" cy="711200"/>
            </a:xfrm>
          </p:grpSpPr>
          <p:sp>
            <p:nvSpPr>
              <p:cNvPr id="19" name="Freeform 1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7AFCD"/>
              </a:solidFill>
            </p:spPr>
          </p:sp>
          <p:sp>
            <p:nvSpPr>
              <p:cNvPr id="20" name="TextBox 20"/>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21" name="AutoShape 21"/>
            <p:cNvSpPr/>
            <p:nvPr/>
          </p:nvSpPr>
          <p:spPr>
            <a:xfrm>
              <a:off x="2469562" y="7677727"/>
              <a:ext cx="13303109" cy="1305376"/>
            </a:xfrm>
            <a:prstGeom prst="rect">
              <a:avLst/>
            </a:prstGeom>
            <a:solidFill>
              <a:srgbClr val="047E94"/>
            </a:solidFill>
          </p:spPr>
        </p:sp>
      </p:grpSp>
      <p:sp>
        <p:nvSpPr>
          <p:cNvPr id="22" name="TextBox 22"/>
          <p:cNvSpPr txBox="1"/>
          <p:nvPr/>
        </p:nvSpPr>
        <p:spPr>
          <a:xfrm>
            <a:off x="3659766" y="2394702"/>
            <a:ext cx="11807131" cy="1077218"/>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Thêm</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các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chức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năng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mới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chẳng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hạn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như</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chức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quản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lịch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thực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tập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quản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đồ</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án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cơ</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sở</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ngành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chuyên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ngành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và</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tốt</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nghiệp</a:t>
            </a:r>
            <a:r>
              <a:rPr lang="en-US" sz="3014" dirty="0">
                <a:solidFill>
                  <a:srgbClr val="FFFFFF"/>
                </a:solidFill>
                <a:latin typeface="Sriracha" panose="020B0604020202020204" charset="-34"/>
                <a:cs typeface="Sriracha" panose="020B0604020202020204" charset="-34"/>
              </a:rPr>
              <a:t>,...</a:t>
            </a:r>
          </a:p>
        </p:txBody>
      </p:sp>
      <p:sp>
        <p:nvSpPr>
          <p:cNvPr id="23" name="TextBox 23"/>
          <p:cNvSpPr txBox="1"/>
          <p:nvPr/>
        </p:nvSpPr>
        <p:spPr>
          <a:xfrm>
            <a:off x="1892145" y="245894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1</a:t>
            </a:r>
          </a:p>
        </p:txBody>
      </p:sp>
      <p:sp>
        <p:nvSpPr>
          <p:cNvPr id="24" name="TextBox 24"/>
          <p:cNvSpPr txBox="1"/>
          <p:nvPr/>
        </p:nvSpPr>
        <p:spPr>
          <a:xfrm>
            <a:off x="1943080" y="4156467"/>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2</a:t>
            </a:r>
          </a:p>
        </p:txBody>
      </p:sp>
      <p:sp>
        <p:nvSpPr>
          <p:cNvPr id="25" name="TextBox 25"/>
          <p:cNvSpPr txBox="1"/>
          <p:nvPr/>
        </p:nvSpPr>
        <p:spPr>
          <a:xfrm>
            <a:off x="1943080" y="593447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3</a:t>
            </a:r>
          </a:p>
        </p:txBody>
      </p:sp>
      <p:sp>
        <p:nvSpPr>
          <p:cNvPr id="26" name="TextBox 26"/>
          <p:cNvSpPr txBox="1"/>
          <p:nvPr/>
        </p:nvSpPr>
        <p:spPr>
          <a:xfrm>
            <a:off x="1943080" y="7811077"/>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4</a:t>
            </a:r>
          </a:p>
        </p:txBody>
      </p:sp>
      <p:sp>
        <p:nvSpPr>
          <p:cNvPr id="27" name="TextBox 27"/>
          <p:cNvSpPr txBox="1"/>
          <p:nvPr/>
        </p:nvSpPr>
        <p:spPr>
          <a:xfrm>
            <a:off x="3659766" y="7791104"/>
            <a:ext cx="11807131" cy="1615827"/>
          </a:xfrm>
          <a:prstGeom prst="rect">
            <a:avLst/>
          </a:prstGeom>
        </p:spPr>
        <p:txBody>
          <a:bodyPr lIns="0" tIns="0" rIns="0" bIns="0" rtlCol="0" anchor="t">
            <a:spAutoFit/>
          </a:bodyPr>
          <a:lstStyle/>
          <a:p>
            <a:pPr>
              <a:lnSpc>
                <a:spcPts val="4219"/>
              </a:lnSpc>
            </a:pPr>
            <a:r>
              <a:rPr lang="en-US" sz="3014" dirty="0" err="1">
                <a:solidFill>
                  <a:srgbClr val="FFFFFF"/>
                </a:solidFill>
                <a:latin typeface="Sriracha" panose="020B0604020202020204" charset="-34"/>
                <a:cs typeface="Sriracha" panose="020B0604020202020204" charset="-34"/>
              </a:rPr>
              <a:t>Việc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phát</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triển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theo</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các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hướng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trên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giúp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đáp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được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nhu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cầu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sử</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ngày</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càng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cao</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của</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người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dùng</a:t>
            </a:r>
            <a:r>
              <a:rPr lang="en-US" sz="3014" dirty="0">
                <a:solidFill>
                  <a:srgbClr val="FFFFFF"/>
                </a:solidFill>
                <a:latin typeface="Sriracha" panose="020B0604020202020204" charset="-34"/>
                <a:cs typeface="Sriracha" panose="020B0604020202020204" charset="-34"/>
              </a:rPr>
              <a:t>.</a:t>
            </a:r>
          </a:p>
          <a:p>
            <a:pPr>
              <a:lnSpc>
                <a:spcPts val="4219"/>
              </a:lnSpc>
              <a:spcBef>
                <a:spcPct val="0"/>
              </a:spcBef>
            </a:pPr>
            <a:endParaRPr lang="en-US" sz="3014" dirty="0">
              <a:solidFill>
                <a:srgbClr val="FFFFFF"/>
              </a:solidFill>
              <a:latin typeface="Sriracha" panose="020B0604020202020204" charset="-34"/>
              <a:cs typeface="Sriracha" panose="020B0604020202020204" charset="-34"/>
            </a:endParaRPr>
          </a:p>
        </p:txBody>
      </p:sp>
      <p:sp>
        <p:nvSpPr>
          <p:cNvPr id="28" name="TextBox 28"/>
          <p:cNvSpPr txBox="1"/>
          <p:nvPr/>
        </p:nvSpPr>
        <p:spPr>
          <a:xfrm>
            <a:off x="3659766" y="5928568"/>
            <a:ext cx="11807131" cy="1077218"/>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Tối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ưu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hóa</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hiệu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năng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của</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để</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có</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thể</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xử</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được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nhiều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yêu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cầu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hơn</a:t>
            </a:r>
            <a:r>
              <a:rPr lang="en-US" sz="3014" dirty="0">
                <a:solidFill>
                  <a:srgbClr val="FFFFFF"/>
                </a:solidFill>
                <a:latin typeface="Sriracha" panose="020B0604020202020204" charset="-34"/>
                <a:cs typeface="Sriracha" panose="020B0604020202020204" charset="-34"/>
              </a:rPr>
              <a:t>.</a:t>
            </a:r>
          </a:p>
        </p:txBody>
      </p:sp>
      <p:sp>
        <p:nvSpPr>
          <p:cNvPr id="29" name="TextBox 29"/>
          <p:cNvSpPr txBox="1"/>
          <p:nvPr/>
        </p:nvSpPr>
        <p:spPr>
          <a:xfrm>
            <a:off x="3659766" y="4344164"/>
            <a:ext cx="11807131" cy="538609"/>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Cải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thiện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khả</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năng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bảo</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mật</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của</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2454280" y="2421740"/>
            <a:ext cx="13278034" cy="5255996"/>
            <a:chOff x="0" y="0"/>
            <a:chExt cx="3497095" cy="1384295"/>
          </a:xfrm>
        </p:grpSpPr>
        <p:sp>
          <p:nvSpPr>
            <p:cNvPr id="3" name="Freeform 3"/>
            <p:cNvSpPr/>
            <p:nvPr/>
          </p:nvSpPr>
          <p:spPr>
            <a:xfrm>
              <a:off x="0" y="0"/>
              <a:ext cx="3497095" cy="1384295"/>
            </a:xfrm>
            <a:custGeom>
              <a:avLst/>
              <a:gdLst/>
              <a:ahLst/>
              <a:cxnLst/>
              <a:rect l="l" t="t" r="r" b="b"/>
              <a:pathLst>
                <a:path w="3497095" h="1384295">
                  <a:moveTo>
                    <a:pt x="0" y="0"/>
                  </a:moveTo>
                  <a:lnTo>
                    <a:pt x="3497095" y="0"/>
                  </a:lnTo>
                  <a:lnTo>
                    <a:pt x="3497095" y="1384295"/>
                  </a:lnTo>
                  <a:lnTo>
                    <a:pt x="0" y="1384295"/>
                  </a:lnTo>
                  <a:close/>
                </a:path>
              </a:pathLst>
            </a:custGeom>
            <a:solidFill>
              <a:srgbClr val="FFFFFF"/>
            </a:solidFill>
          </p:spPr>
        </p:sp>
        <p:sp>
          <p:nvSpPr>
            <p:cNvPr id="4" name="TextBox 4"/>
            <p:cNvSpPr txBox="1"/>
            <p:nvPr/>
          </p:nvSpPr>
          <p:spPr>
            <a:xfrm>
              <a:off x="0" y="-38100"/>
              <a:ext cx="3497095" cy="142239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535784"/>
            <a:ext cx="3805888" cy="2197900"/>
          </a:xfrm>
          <a:custGeom>
            <a:avLst/>
            <a:gdLst/>
            <a:ahLst/>
            <a:cxnLst/>
            <a:rect l="l" t="t" r="r" b="b"/>
            <a:pathLst>
              <a:path w="3805888" h="2197900">
                <a:moveTo>
                  <a:pt x="0" y="0"/>
                </a:moveTo>
                <a:lnTo>
                  <a:pt x="3805888" y="0"/>
                </a:lnTo>
                <a:lnTo>
                  <a:pt x="3805888" y="2197901"/>
                </a:lnTo>
                <a:lnTo>
                  <a:pt x="0" y="21979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1203254">
            <a:off x="15268668" y="5885157"/>
            <a:ext cx="2859786" cy="4114800"/>
          </a:xfrm>
          <a:custGeom>
            <a:avLst/>
            <a:gdLst/>
            <a:ahLst/>
            <a:cxnLst/>
            <a:rect l="l" t="t" r="r" b="b"/>
            <a:pathLst>
              <a:path w="2859786" h="4114800">
                <a:moveTo>
                  <a:pt x="0" y="0"/>
                </a:moveTo>
                <a:lnTo>
                  <a:pt x="2859786" y="0"/>
                </a:lnTo>
                <a:lnTo>
                  <a:pt x="2859786"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7534334" y="3953032"/>
            <a:ext cx="3819466" cy="1654299"/>
          </a:xfrm>
          <a:prstGeom prst="rect">
            <a:avLst/>
          </a:prstGeom>
        </p:spPr>
        <p:txBody>
          <a:bodyPr wrap="square" lIns="0" tIns="0" rIns="0" bIns="0" rtlCol="0" anchor="t">
            <a:spAutoFit/>
          </a:bodyPr>
          <a:lstStyle/>
          <a:p>
            <a:pPr algn="ctr">
              <a:lnSpc>
                <a:spcPts val="12880"/>
              </a:lnSpc>
            </a:pPr>
            <a:r>
              <a:rPr lang="en-US" sz="9200" dirty="0">
                <a:solidFill>
                  <a:srgbClr val="0B0270"/>
                </a:solidFill>
                <a:latin typeface="Sriracha" panose="020B0604020202020204" charset="-34"/>
                <a:cs typeface="Sriracha" panose="020B0604020202020204" charset="-34"/>
              </a:rPr>
              <a:t>Q &amp; A</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5067300" cy="1237644"/>
            <a:chOff x="1028700" y="1028700"/>
            <a:chExt cx="50673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48304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Quản lý dữ liệu y tế</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457200" y="3951736"/>
            <a:ext cx="9144000" cy="1631216"/>
          </a:xfrm>
          <a:prstGeom prst="rect">
            <a:avLst/>
          </a:prstGeom>
        </p:spPr>
        <p:txBody>
          <a:bodyPr>
            <a:spAutoFit/>
          </a:bodyPr>
          <a:lstStyle/>
          <a:p>
            <a:r>
              <a:rPr lang="vi-VN" sz="2500" b="1">
                <a:latin typeface="Sriracha" charset="-34"/>
                <a:cs typeface="Sriracha" charset="-34"/>
              </a:rPr>
              <a:t>Dự báo nhu cầu và lập kế hoạch tài nguyên: </a:t>
            </a:r>
            <a:r>
              <a:rPr lang="vi-VN" sz="2500">
                <a:latin typeface="Sriracha" charset="-34"/>
                <a:cs typeface="Sriracha" charset="-34"/>
              </a:rPr>
              <a:t>AI có thể phân tích dữ liệu lịch sử và dự đoán nhu cầu tài nguyên y tế trong tương lai, từ đó giúp các tổ chức y tế lập kế hoạch tài nguyên và dịch vụ một cách hiệu quả hơn.</a:t>
            </a:r>
            <a:endParaRPr lang="en-US" sz="2500">
              <a:latin typeface="Sriracha" charset="-34"/>
              <a:cs typeface="Sriracha" charset="-34"/>
            </a:endParaRPr>
          </a:p>
        </p:txBody>
      </p:sp>
      <p:pic>
        <p:nvPicPr>
          <p:cNvPr id="2050" name="Picture 2" descr="https://lh7-us.googleusercontent.com/Gy8c6c79SLJBb3ZjNaytBtieH6tFC-x6BsUk6mzxAJ3hQ_HddVGf-d_FQe7X0Ph5gBwZktRsU0iKshZs9aYAT9ooizDxfXIGZSviWfprf9_fF45CIE-RCDDASVnTzNVEwZwla1rTMQU064phYqfuI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1" y="228419"/>
            <a:ext cx="8915400" cy="100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67169"/>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5067300" cy="1237644"/>
            <a:chOff x="1028700" y="1028700"/>
            <a:chExt cx="50673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48304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Quản lý dữ liệu y tế</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533400" y="3923811"/>
            <a:ext cx="9144000" cy="1631216"/>
          </a:xfrm>
          <a:prstGeom prst="rect">
            <a:avLst/>
          </a:prstGeom>
        </p:spPr>
        <p:txBody>
          <a:bodyPr>
            <a:spAutoFit/>
          </a:bodyPr>
          <a:lstStyle/>
          <a:p>
            <a:r>
              <a:rPr lang="vi-VN" sz="2500" b="1">
                <a:latin typeface="Sriracha" charset="-34"/>
                <a:cs typeface="Sriracha" charset="-34"/>
              </a:rPr>
              <a:t>Dự báo nhu cầu và lập kế hoạch tài nguyên: </a:t>
            </a:r>
            <a:r>
              <a:rPr lang="vi-VN" sz="2500">
                <a:latin typeface="Sriracha" charset="-34"/>
                <a:cs typeface="Sriracha" charset="-34"/>
              </a:rPr>
              <a:t>AI có thể phân tích dữ liệu lịch sử và dự đoán nhu cầu tài nguyên y tế trong tương lai, từ đó giúp các tổ chức y tế lập kế hoạch tài nguyên và dịch vụ một cách hiệu quả hơn.</a:t>
            </a:r>
            <a:endParaRPr lang="en-US" sz="2500">
              <a:latin typeface="Sriracha" charset="-34"/>
              <a:cs typeface="Sriracha" charset="-34"/>
            </a:endParaRPr>
          </a:p>
        </p:txBody>
      </p:sp>
      <p:pic>
        <p:nvPicPr>
          <p:cNvPr id="3074" name="Picture 2" descr="https://lh7-us.googleusercontent.com/3vz0ucbrFTWzCpuOdQKzJecCyaA36zm4Vw9z0CpEKf3JXPLGdJmA7v_529bbaz9Ue2qUs9VnY9O8AZMeFTvSHRTzKrxjV4THxfe3ZHdmKEO375ewU2mka0P98D_8WIWWJIZ-fwxHMye7j3UkOjBzu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0" y="228419"/>
            <a:ext cx="8686800" cy="100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93293"/>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6515100" cy="1237644"/>
            <a:chOff x="1028700" y="1028700"/>
            <a:chExt cx="65151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62782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Dược lý và phát triển thuốc</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381000" y="3238500"/>
            <a:ext cx="9144000" cy="1815882"/>
          </a:xfrm>
          <a:prstGeom prst="rect">
            <a:avLst/>
          </a:prstGeom>
        </p:spPr>
        <p:txBody>
          <a:bodyPr>
            <a:spAutoFit/>
          </a:bodyPr>
          <a:lstStyle/>
          <a:p>
            <a:r>
              <a:rPr lang="vi-VN" sz="2800" b="1" smtClean="0">
                <a:latin typeface="Sriracha" charset="-34"/>
                <a:cs typeface="Sriracha" charset="-34"/>
              </a:rPr>
              <a:t>Dược lý và phát triển thuốc: </a:t>
            </a:r>
            <a:r>
              <a:rPr lang="vi-VN" sz="2800" smtClean="0">
                <a:latin typeface="Sriracha" charset="-34"/>
                <a:cs typeface="Sriracha" charset="-34"/>
              </a:rPr>
              <a:t>AI có thể phân tích dữ liệu từ thử nghiệm lâm sàng và nghiên cứu y học để đề xuất các phác đồ điều trị mới và tìm kiếm các phân tử dược phẩm tiềm năng.</a:t>
            </a:r>
            <a:endParaRPr lang="en-US" sz="2500">
              <a:latin typeface="Sriracha" charset="-34"/>
              <a:cs typeface="Sriracha" charset="-34"/>
            </a:endParaRPr>
          </a:p>
        </p:txBody>
      </p:sp>
      <p:pic>
        <p:nvPicPr>
          <p:cNvPr id="4098" name="Picture 2" descr="https://lh7-us.googleusercontent.com/mvrAe_ec3rr4iy-4oLQDFjYXDE2CkSOEcf8MpCgOjKWcAYET4Ad-03-UEbiEJk2jf0o1yN5G888hnuv2vURfzfNccsWkl-hGDOPSluKtU_wd2E6YDErMK-JTuCy6bEarRJPNEM75-ur1Pi1PUgx6UA=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214268"/>
            <a:ext cx="8991600" cy="1007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93293"/>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6515100" cy="1237644"/>
            <a:chOff x="1028700" y="1028700"/>
            <a:chExt cx="65151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62782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Dược lý và phát triển thuốc</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304800" y="3238500"/>
            <a:ext cx="9144000" cy="2677656"/>
          </a:xfrm>
          <a:prstGeom prst="rect">
            <a:avLst/>
          </a:prstGeom>
        </p:spPr>
        <p:txBody>
          <a:bodyPr>
            <a:spAutoFit/>
          </a:bodyPr>
          <a:lstStyle/>
          <a:p>
            <a:r>
              <a:rPr lang="vi-VN" sz="2800" b="1">
                <a:latin typeface="Sriracha" charset="-34"/>
                <a:cs typeface="Sriracha" charset="-34"/>
              </a:rPr>
              <a:t>Mô hình hóa và mô phỏng: </a:t>
            </a:r>
            <a:r>
              <a:rPr lang="vi-VN" sz="2800">
                <a:latin typeface="Sriracha" charset="-34"/>
                <a:cs typeface="Sriracha" charset="-34"/>
              </a:rPr>
              <a:t>AI có thể sử dụng để tạo ra các mô hình toán học và mô phỏng máy tính để dự đoán hiệu quả của các phân tử dược phẩm và các phương pháp điều trị mới trước khi thử nghiệm trên con người. Điều này giúp giảm thiểu chi phí và thời gian cần thiết cho các thử nghiệm lâm sàng.</a:t>
            </a:r>
            <a:endParaRPr lang="en-US" sz="2500">
              <a:latin typeface="Sriracha" charset="-34"/>
              <a:cs typeface="Sriracha" charset="-34"/>
            </a:endParaRPr>
          </a:p>
        </p:txBody>
      </p:sp>
      <p:pic>
        <p:nvPicPr>
          <p:cNvPr id="5122" name="Picture 2" descr="https://lh7-us.googleusercontent.com/XyxMKffjSP30TCvtOvslSFdOh7rP63-Q7l4EAgRR_L9E0VJ46MqEvE9yg009CTnUYUgWGUq20HBodYRGFlBhyiYy36XKktpkSoggL8GT2M1K0-Ktsfm2HjxwrLUina-Oe-9_AgeKLL2zI5QoQs7WaA=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228418"/>
            <a:ext cx="8839200" cy="100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14983"/>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6515100" cy="1237644"/>
            <a:chOff x="1028700" y="1028700"/>
            <a:chExt cx="65151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62782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Dược lý và phát triển thuốc</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152400" y="3224349"/>
            <a:ext cx="9144000" cy="1815882"/>
          </a:xfrm>
          <a:prstGeom prst="rect">
            <a:avLst/>
          </a:prstGeom>
        </p:spPr>
        <p:txBody>
          <a:bodyPr>
            <a:spAutoFit/>
          </a:bodyPr>
          <a:lstStyle/>
          <a:p>
            <a:r>
              <a:rPr lang="vi-VN" sz="2800" b="1">
                <a:latin typeface="Sriracha" charset="-34"/>
                <a:cs typeface="Sriracha" charset="-34"/>
              </a:rPr>
              <a:t>Tùy chỉnh điều trị cá nhân</a:t>
            </a:r>
            <a:r>
              <a:rPr lang="vi-VN" sz="2800" b="1">
                <a:latin typeface="Sriracha" charset="-34"/>
                <a:cs typeface="Sriracha" charset="-34"/>
              </a:rPr>
              <a:t>: </a:t>
            </a:r>
            <a:endParaRPr lang="en-US" sz="2800" b="1" smtClean="0">
              <a:latin typeface="Sriracha" charset="-34"/>
              <a:cs typeface="Sriracha" charset="-34"/>
            </a:endParaRPr>
          </a:p>
          <a:p>
            <a:r>
              <a:rPr lang="vi-VN" sz="2800" smtClean="0">
                <a:latin typeface="Sriracha" charset="-34"/>
                <a:cs typeface="Sriracha" charset="-34"/>
              </a:rPr>
              <a:t>AI </a:t>
            </a:r>
            <a:r>
              <a:rPr lang="vi-VN" sz="2800">
                <a:latin typeface="Sriracha" charset="-34"/>
                <a:cs typeface="Sriracha" charset="-34"/>
              </a:rPr>
              <a:t>có thể được sử dụng để phân tích dữ liệu cá </a:t>
            </a:r>
            <a:r>
              <a:rPr lang="vi-VN" sz="2800">
                <a:latin typeface="Sriracha" charset="-34"/>
                <a:cs typeface="Sriracha" charset="-34"/>
              </a:rPr>
              <a:t>nhân </a:t>
            </a:r>
            <a:endParaRPr lang="en-US" sz="2800" smtClean="0">
              <a:latin typeface="Sriracha" charset="-34"/>
              <a:cs typeface="Sriracha" charset="-34"/>
            </a:endParaRPr>
          </a:p>
          <a:p>
            <a:r>
              <a:rPr lang="vi-VN" sz="2800" smtClean="0">
                <a:latin typeface="Sriracha" charset="-34"/>
                <a:cs typeface="Sriracha" charset="-34"/>
              </a:rPr>
              <a:t>từ </a:t>
            </a:r>
            <a:r>
              <a:rPr lang="vi-VN" sz="2800">
                <a:latin typeface="Sriracha" charset="-34"/>
                <a:cs typeface="Sriracha" charset="-34"/>
              </a:rPr>
              <a:t>các bệnh nhân để tùy chỉnh điều trị </a:t>
            </a:r>
            <a:r>
              <a:rPr lang="vi-VN" sz="2800">
                <a:latin typeface="Sriracha" charset="-34"/>
                <a:cs typeface="Sriracha" charset="-34"/>
              </a:rPr>
              <a:t>và </a:t>
            </a:r>
            <a:endParaRPr lang="en-US" sz="2800" smtClean="0">
              <a:latin typeface="Sriracha" charset="-34"/>
              <a:cs typeface="Sriracha" charset="-34"/>
            </a:endParaRPr>
          </a:p>
          <a:p>
            <a:r>
              <a:rPr lang="vi-VN" sz="2800" smtClean="0">
                <a:latin typeface="Sriracha" charset="-34"/>
                <a:cs typeface="Sriracha" charset="-34"/>
              </a:rPr>
              <a:t>liều lượng</a:t>
            </a:r>
            <a:r>
              <a:rPr lang="en-US" sz="2800" smtClean="0">
                <a:latin typeface="Sriracha" charset="-34"/>
                <a:cs typeface="Sriracha" charset="-34"/>
              </a:rPr>
              <a:t> </a:t>
            </a:r>
            <a:r>
              <a:rPr lang="vi-VN" sz="2800" smtClean="0">
                <a:latin typeface="Sriracha" charset="-34"/>
                <a:cs typeface="Sriracha" charset="-34"/>
              </a:rPr>
              <a:t>dược </a:t>
            </a:r>
            <a:r>
              <a:rPr lang="vi-VN" sz="2800">
                <a:latin typeface="Sriracha" charset="-34"/>
                <a:cs typeface="Sriracha" charset="-34"/>
              </a:rPr>
              <a:t>phẩm theo nhu cầu riêng của từng người.</a:t>
            </a:r>
            <a:endParaRPr lang="en-US" sz="2500">
              <a:latin typeface="Sriracha" charset="-34"/>
              <a:cs typeface="Sriracha" charset="-34"/>
            </a:endParaRPr>
          </a:p>
        </p:txBody>
      </p:sp>
      <p:pic>
        <p:nvPicPr>
          <p:cNvPr id="6146" name="Picture 2" descr="https://lh7-us.googleusercontent.com/5m8Ymj26GbnSQUhjDHQ_4vqSJvCoWgCC0ZWSJ8foWe900BKqcPaO5D_nFyepeydJBfDI2d7CpPuW3p_Zk0aL3tbfzZwv4RYHDAhziPKduTOypFOQ-mHd-THf9XicHsAvsBRX-MHQhUbTxexpA9z1Bg=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399" y="228418"/>
            <a:ext cx="9001125" cy="100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14983"/>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CD8DE39F-9063-F655-4565-EF5C029F650D}"/>
              </a:ext>
            </a:extLst>
          </p:cNvPr>
          <p:cNvGrpSpPr/>
          <p:nvPr/>
        </p:nvGrpSpPr>
        <p:grpSpPr>
          <a:xfrm>
            <a:off x="1028700" y="1028700"/>
            <a:ext cx="6515100" cy="1237644"/>
            <a:chOff x="1028700" y="1028700"/>
            <a:chExt cx="65151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65559" y="1288449"/>
              <a:ext cx="6278241" cy="718145"/>
            </a:xfrm>
            <a:prstGeom prst="rect">
              <a:avLst/>
            </a:prstGeom>
          </p:spPr>
          <p:txBody>
            <a:bodyPr wrap="square" lIns="0" tIns="0" rIns="0" bIns="0" rtlCol="0" anchor="t">
              <a:spAutoFit/>
            </a:bodyPr>
            <a:lstStyle/>
            <a:p>
              <a:pPr algn="ctr">
                <a:lnSpc>
                  <a:spcPts val="5599"/>
                </a:lnSpc>
              </a:pPr>
              <a:r>
                <a:rPr lang="en-US" sz="3999" b="1" smtClean="0">
                  <a:solidFill>
                    <a:srgbClr val="000000"/>
                  </a:solidFill>
                  <a:latin typeface="Sriracha" panose="020B0604020202020204" charset="-34"/>
                  <a:cs typeface="Sriracha" panose="020B0604020202020204" charset="-34"/>
                </a:rPr>
                <a:t>Dược lý và phát triển thuốc</a:t>
              </a:r>
              <a:endParaRPr lang="en-US" sz="3999" b="1" dirty="0">
                <a:solidFill>
                  <a:srgbClr val="000000"/>
                </a:solidFill>
                <a:latin typeface="Sriracha" panose="020B0604020202020204" charset="-34"/>
                <a:cs typeface="Sriracha" panose="020B0604020202020204" charset="-34"/>
              </a:endParaRPr>
            </a:p>
          </p:txBody>
        </p:sp>
      </p:grpSp>
      <p:grpSp>
        <p:nvGrpSpPr>
          <p:cNvPr id="12" name="Group 5"/>
          <p:cNvGrpSpPr/>
          <p:nvPr/>
        </p:nvGrpSpPr>
        <p:grpSpPr>
          <a:xfrm>
            <a:off x="2219636" y="-9525"/>
            <a:ext cx="16077889" cy="237944"/>
            <a:chOff x="0" y="0"/>
            <a:chExt cx="4234506" cy="62668"/>
          </a:xfrm>
        </p:grpSpPr>
        <p:sp>
          <p:nvSpPr>
            <p:cNvPr id="13" name="Freeform 6"/>
            <p:cNvSpPr/>
            <p:nvPr/>
          </p:nvSpPr>
          <p:spPr>
            <a:xfrm>
              <a:off x="0" y="0"/>
              <a:ext cx="4234506" cy="62668"/>
            </a:xfrm>
            <a:custGeom>
              <a:avLst/>
              <a:gdLst/>
              <a:ahLst/>
              <a:cxnLst/>
              <a:rect l="l" t="t" r="r" b="b"/>
              <a:pathLst>
                <a:path w="4234506" h="62668">
                  <a:moveTo>
                    <a:pt x="0" y="0"/>
                  </a:moveTo>
                  <a:lnTo>
                    <a:pt x="4234506" y="0"/>
                  </a:lnTo>
                  <a:lnTo>
                    <a:pt x="4234506" y="62668"/>
                  </a:lnTo>
                  <a:lnTo>
                    <a:pt x="0" y="62668"/>
                  </a:lnTo>
                  <a:close/>
                </a:path>
              </a:pathLst>
            </a:custGeom>
            <a:solidFill>
              <a:srgbClr val="DF4D17"/>
            </a:solidFill>
          </p:spPr>
        </p:sp>
        <p:sp>
          <p:nvSpPr>
            <p:cNvPr id="14" name="TextBox 7"/>
            <p:cNvSpPr txBox="1"/>
            <p:nvPr/>
          </p:nvSpPr>
          <p:spPr>
            <a:xfrm>
              <a:off x="0" y="-38100"/>
              <a:ext cx="4234506" cy="100768"/>
            </a:xfrm>
            <a:prstGeom prst="rect">
              <a:avLst/>
            </a:prstGeom>
          </p:spPr>
          <p:txBody>
            <a:bodyPr lIns="50800" tIns="50800" rIns="50800" bIns="50800" rtlCol="0" anchor="ctr"/>
            <a:lstStyle/>
            <a:p>
              <a:pPr algn="ctr">
                <a:lnSpc>
                  <a:spcPts val="2659"/>
                </a:lnSpc>
              </a:pPr>
              <a:endParaRPr/>
            </a:p>
          </p:txBody>
        </p:sp>
      </p:grpSp>
      <p:sp>
        <p:nvSpPr>
          <p:cNvPr id="16" name="Rectangle 15"/>
          <p:cNvSpPr/>
          <p:nvPr/>
        </p:nvSpPr>
        <p:spPr>
          <a:xfrm>
            <a:off x="228600" y="3238500"/>
            <a:ext cx="9144000" cy="1815882"/>
          </a:xfrm>
          <a:prstGeom prst="rect">
            <a:avLst/>
          </a:prstGeom>
        </p:spPr>
        <p:txBody>
          <a:bodyPr>
            <a:spAutoFit/>
          </a:bodyPr>
          <a:lstStyle/>
          <a:p>
            <a:r>
              <a:rPr lang="vi-VN" sz="2800" b="1" smtClean="0">
                <a:latin typeface="Sriracha" charset="-34"/>
                <a:cs typeface="Sriracha" charset="-34"/>
              </a:rPr>
              <a:t>Dược lý và phát triển thuốc: </a:t>
            </a:r>
            <a:r>
              <a:rPr lang="vi-VN" sz="2800" smtClean="0">
                <a:latin typeface="Sriracha" charset="-34"/>
                <a:cs typeface="Sriracha" charset="-34"/>
              </a:rPr>
              <a:t>AI có thể phân tích dữ liệu từ thử nghiệm lâm sàng và nghiên cứu y học để đề xuất các phác đồ điều trị mới và tìm kiếm các phân tử dược phẩm tiềm năng.</a:t>
            </a:r>
            <a:endParaRPr lang="en-US" sz="2500">
              <a:latin typeface="Sriracha" charset="-34"/>
              <a:cs typeface="Sriracha" charset="-34"/>
            </a:endParaRPr>
          </a:p>
        </p:txBody>
      </p:sp>
      <p:pic>
        <p:nvPicPr>
          <p:cNvPr id="7170" name="Picture 2" descr="https://lh7-us.googleusercontent.com/IzlBO0OP_pqgB16-9piMo2E0L4gzcCToONxIpXJIA3qU_-waeWoX-QwRnCiCsJIWG70Fbe1hiGyb8AhYPSzw8VaymtAV2lCoCNGMBQNeUeoKLL7Fi4yKAlJ0M_aX85f025NG_wfYvq7CoZ2sV2yIEQ=s2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228419"/>
            <a:ext cx="9077325" cy="100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14983"/>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768F4E91-C6EE-9EEE-298B-A90AD68AB7D3}"/>
              </a:ext>
            </a:extLst>
          </p:cNvPr>
          <p:cNvGrpSpPr/>
          <p:nvPr/>
        </p:nvGrpSpPr>
        <p:grpSpPr>
          <a:xfrm>
            <a:off x="1028700" y="1028700"/>
            <a:ext cx="4143000" cy="1237644"/>
            <a:chOff x="1028700" y="1028700"/>
            <a:chExt cx="4143000" cy="1237644"/>
          </a:xfrm>
        </p:grpSpPr>
        <p:grpSp>
          <p:nvGrpSpPr>
            <p:cNvPr id="2" name="Group 2"/>
            <p:cNvGrpSpPr/>
            <p:nvPr/>
          </p:nvGrpSpPr>
          <p:grpSpPr>
            <a:xfrm>
              <a:off x="1028700"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248353" y="1285462"/>
              <a:ext cx="3923347" cy="718145"/>
            </a:xfrm>
            <a:prstGeom prst="rect">
              <a:avLst/>
            </a:prstGeom>
          </p:spPr>
          <p:txBody>
            <a:bodyPr lIns="0" tIns="0" rIns="0" bIns="0" rtlCol="0" anchor="t">
              <a:spAutoFit/>
            </a:bodyPr>
            <a:lstStyle/>
            <a:p>
              <a:pPr algn="ctr">
                <a:lnSpc>
                  <a:spcPts val="5599"/>
                </a:lnSpc>
              </a:pP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Mục</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tiêu</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đề</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tài</a:t>
              </a:r>
              <a:endParaRPr lang="en-US" sz="3999" b="1" dirty="0">
                <a:solidFill>
                  <a:srgbClr val="000000"/>
                </a:solidFill>
                <a:latin typeface="Sriracha" panose="020B0604020202020204" charset="-34"/>
                <a:cs typeface="Sriracha" panose="020B0604020202020204" charset="-34"/>
              </a:endParaRPr>
            </a:p>
          </p:txBody>
        </p:sp>
      </p:grpSp>
      <p:grpSp>
        <p:nvGrpSpPr>
          <p:cNvPr id="30" name="Group 29">
            <a:extLst>
              <a:ext uri="{FF2B5EF4-FFF2-40B4-BE49-F238E27FC236}">
                <a16:creationId xmlns:a16="http://schemas.microsoft.com/office/drawing/2014/main" xmlns="" id="{EBF4CF89-9ABA-EC78-649F-A9CD5F70D01A}"/>
              </a:ext>
            </a:extLst>
          </p:cNvPr>
          <p:cNvGrpSpPr/>
          <p:nvPr/>
        </p:nvGrpSpPr>
        <p:grpSpPr>
          <a:xfrm>
            <a:off x="2469562" y="2266344"/>
            <a:ext cx="13303109" cy="1829583"/>
            <a:chOff x="2469562" y="2266344"/>
            <a:chExt cx="13303109" cy="1829583"/>
          </a:xfrm>
        </p:grpSpPr>
        <p:grpSp>
          <p:nvGrpSpPr>
            <p:cNvPr id="6" name="Group 6"/>
            <p:cNvGrpSpPr/>
            <p:nvPr/>
          </p:nvGrpSpPr>
          <p:grpSpPr>
            <a:xfrm rot="-2133417">
              <a:off x="2644526" y="3146099"/>
              <a:ext cx="1085517" cy="949828"/>
              <a:chOff x="0" y="0"/>
              <a:chExt cx="812800" cy="711200"/>
            </a:xfrm>
          </p:grpSpPr>
          <p:sp>
            <p:nvSpPr>
              <p:cNvPr id="7" name="Freeform 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4D17"/>
              </a:solidFill>
            </p:spPr>
          </p:sp>
          <p:sp>
            <p:nvSpPr>
              <p:cNvPr id="8" name="TextBox 8"/>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9" name="AutoShape 9"/>
            <p:cNvSpPr/>
            <p:nvPr/>
          </p:nvSpPr>
          <p:spPr>
            <a:xfrm>
              <a:off x="2469562" y="2266344"/>
              <a:ext cx="13303109" cy="1305376"/>
            </a:xfrm>
            <a:prstGeom prst="rect">
              <a:avLst/>
            </a:prstGeom>
            <a:solidFill>
              <a:srgbClr val="B83F12"/>
            </a:solidFill>
          </p:spPr>
        </p:sp>
      </p:grpSp>
      <p:grpSp>
        <p:nvGrpSpPr>
          <p:cNvPr id="31" name="Group 30">
            <a:extLst>
              <a:ext uri="{FF2B5EF4-FFF2-40B4-BE49-F238E27FC236}">
                <a16:creationId xmlns:a16="http://schemas.microsoft.com/office/drawing/2014/main" xmlns="" id="{8232AD77-66F0-87B9-2845-DFFBB3A6A540}"/>
              </a:ext>
            </a:extLst>
          </p:cNvPr>
          <p:cNvGrpSpPr/>
          <p:nvPr/>
        </p:nvGrpSpPr>
        <p:grpSpPr>
          <a:xfrm>
            <a:off x="2469562" y="4023117"/>
            <a:ext cx="13303109" cy="1829584"/>
            <a:chOff x="2469562" y="4023117"/>
            <a:chExt cx="13303109" cy="1829584"/>
          </a:xfrm>
        </p:grpSpPr>
        <p:grpSp>
          <p:nvGrpSpPr>
            <p:cNvPr id="10" name="Group 10"/>
            <p:cNvGrpSpPr/>
            <p:nvPr/>
          </p:nvGrpSpPr>
          <p:grpSpPr>
            <a:xfrm rot="-2133417">
              <a:off x="2644526" y="4902873"/>
              <a:ext cx="1085517" cy="949828"/>
              <a:chOff x="0" y="0"/>
              <a:chExt cx="812800" cy="711200"/>
            </a:xfrm>
          </p:grpSpPr>
          <p:sp>
            <p:nvSpPr>
              <p:cNvPr id="11" name="Freeform 1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7AFCD"/>
              </a:solidFill>
            </p:spPr>
          </p:sp>
          <p:sp>
            <p:nvSpPr>
              <p:cNvPr id="12" name="TextBox 12"/>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13" name="AutoShape 13"/>
            <p:cNvSpPr/>
            <p:nvPr/>
          </p:nvSpPr>
          <p:spPr>
            <a:xfrm>
              <a:off x="2469562" y="4023117"/>
              <a:ext cx="13303109" cy="1305376"/>
            </a:xfrm>
            <a:prstGeom prst="rect">
              <a:avLst/>
            </a:prstGeom>
            <a:solidFill>
              <a:srgbClr val="047E94"/>
            </a:solidFill>
          </p:spPr>
        </p:sp>
      </p:grpSp>
      <p:grpSp>
        <p:nvGrpSpPr>
          <p:cNvPr id="32" name="Group 31">
            <a:extLst>
              <a:ext uri="{FF2B5EF4-FFF2-40B4-BE49-F238E27FC236}">
                <a16:creationId xmlns:a16="http://schemas.microsoft.com/office/drawing/2014/main" xmlns="" id="{EB1EED74-9ED3-5B78-0D70-004D8DE334BC}"/>
              </a:ext>
            </a:extLst>
          </p:cNvPr>
          <p:cNvGrpSpPr/>
          <p:nvPr/>
        </p:nvGrpSpPr>
        <p:grpSpPr>
          <a:xfrm>
            <a:off x="2469562" y="5801129"/>
            <a:ext cx="13303109" cy="1829583"/>
            <a:chOff x="2469562" y="5801129"/>
            <a:chExt cx="13303109" cy="1829583"/>
          </a:xfrm>
        </p:grpSpPr>
        <p:grpSp>
          <p:nvGrpSpPr>
            <p:cNvPr id="14" name="Group 14"/>
            <p:cNvGrpSpPr/>
            <p:nvPr/>
          </p:nvGrpSpPr>
          <p:grpSpPr>
            <a:xfrm rot="-2133417">
              <a:off x="2644526" y="6680884"/>
              <a:ext cx="1085517" cy="949828"/>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4D17"/>
              </a:solidFill>
            </p:spPr>
          </p:sp>
          <p:sp>
            <p:nvSpPr>
              <p:cNvPr id="16" name="TextBox 16"/>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17" name="AutoShape 17"/>
            <p:cNvSpPr/>
            <p:nvPr/>
          </p:nvSpPr>
          <p:spPr>
            <a:xfrm>
              <a:off x="2469562" y="5801129"/>
              <a:ext cx="13303109" cy="1305376"/>
            </a:xfrm>
            <a:prstGeom prst="rect">
              <a:avLst/>
            </a:prstGeom>
            <a:solidFill>
              <a:srgbClr val="B83F12"/>
            </a:solidFill>
          </p:spPr>
        </p:sp>
      </p:grpSp>
      <p:grpSp>
        <p:nvGrpSpPr>
          <p:cNvPr id="33" name="Group 32">
            <a:extLst>
              <a:ext uri="{FF2B5EF4-FFF2-40B4-BE49-F238E27FC236}">
                <a16:creationId xmlns:a16="http://schemas.microsoft.com/office/drawing/2014/main" xmlns="" id="{2C919E1D-187D-6D80-C82D-B50AD0FC80A1}"/>
              </a:ext>
            </a:extLst>
          </p:cNvPr>
          <p:cNvGrpSpPr/>
          <p:nvPr/>
        </p:nvGrpSpPr>
        <p:grpSpPr>
          <a:xfrm>
            <a:off x="2469562" y="7677727"/>
            <a:ext cx="13303109" cy="1829583"/>
            <a:chOff x="2469562" y="7677727"/>
            <a:chExt cx="13303109" cy="1829583"/>
          </a:xfrm>
        </p:grpSpPr>
        <p:grpSp>
          <p:nvGrpSpPr>
            <p:cNvPr id="18" name="Group 18"/>
            <p:cNvGrpSpPr/>
            <p:nvPr/>
          </p:nvGrpSpPr>
          <p:grpSpPr>
            <a:xfrm rot="-2133417">
              <a:off x="2644526" y="8557482"/>
              <a:ext cx="1085517" cy="949828"/>
              <a:chOff x="0" y="0"/>
              <a:chExt cx="812800" cy="711200"/>
            </a:xfrm>
          </p:grpSpPr>
          <p:sp>
            <p:nvSpPr>
              <p:cNvPr id="19" name="Freeform 1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7AFCD"/>
              </a:solidFill>
            </p:spPr>
          </p:sp>
          <p:sp>
            <p:nvSpPr>
              <p:cNvPr id="20" name="TextBox 20"/>
              <p:cNvSpPr txBox="1"/>
              <p:nvPr/>
            </p:nvSpPr>
            <p:spPr>
              <a:xfrm>
                <a:off x="127000" y="-6350"/>
                <a:ext cx="558800" cy="387350"/>
              </a:xfrm>
              <a:prstGeom prst="rect">
                <a:avLst/>
              </a:prstGeom>
            </p:spPr>
            <p:txBody>
              <a:bodyPr lIns="50800" tIns="50800" rIns="50800" bIns="50800" rtlCol="0" anchor="ctr"/>
              <a:lstStyle/>
              <a:p>
                <a:pPr algn="ctr">
                  <a:lnSpc>
                    <a:spcPts val="4479"/>
                  </a:lnSpc>
                </a:pPr>
                <a:endParaRPr/>
              </a:p>
            </p:txBody>
          </p:sp>
        </p:grpSp>
        <p:sp>
          <p:nvSpPr>
            <p:cNvPr id="21" name="AutoShape 21"/>
            <p:cNvSpPr/>
            <p:nvPr/>
          </p:nvSpPr>
          <p:spPr>
            <a:xfrm>
              <a:off x="2469562" y="7677727"/>
              <a:ext cx="13303109" cy="1305376"/>
            </a:xfrm>
            <a:prstGeom prst="rect">
              <a:avLst/>
            </a:prstGeom>
            <a:solidFill>
              <a:srgbClr val="047E94"/>
            </a:solidFill>
          </p:spPr>
        </p:sp>
      </p:grpSp>
      <p:sp>
        <p:nvSpPr>
          <p:cNvPr id="22" name="TextBox 22"/>
          <p:cNvSpPr txBox="1"/>
          <p:nvPr/>
        </p:nvSpPr>
        <p:spPr>
          <a:xfrm>
            <a:off x="3659766" y="2529904"/>
            <a:ext cx="11807131" cy="538609"/>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Phân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tích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hiểu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bài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toán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thực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tế</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về</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quản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sinh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viên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thực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tập</a:t>
            </a:r>
            <a:r>
              <a:rPr lang="en-US" sz="3014" dirty="0">
                <a:solidFill>
                  <a:srgbClr val="FFFFFF"/>
                </a:solidFill>
                <a:latin typeface="Sriracha" panose="020B0604020202020204" charset="-34"/>
                <a:cs typeface="Sriracha" panose="020B0604020202020204" charset="-34"/>
              </a:rPr>
              <a:t>.</a:t>
            </a:r>
          </a:p>
        </p:txBody>
      </p:sp>
      <p:sp>
        <p:nvSpPr>
          <p:cNvPr id="23" name="TextBox 23"/>
          <p:cNvSpPr txBox="1"/>
          <p:nvPr/>
        </p:nvSpPr>
        <p:spPr>
          <a:xfrm>
            <a:off x="1943080" y="2399694"/>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1</a:t>
            </a:r>
          </a:p>
        </p:txBody>
      </p:sp>
      <p:sp>
        <p:nvSpPr>
          <p:cNvPr id="24" name="TextBox 24"/>
          <p:cNvSpPr txBox="1"/>
          <p:nvPr/>
        </p:nvSpPr>
        <p:spPr>
          <a:xfrm>
            <a:off x="1943080" y="4156467"/>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2</a:t>
            </a:r>
          </a:p>
        </p:txBody>
      </p:sp>
      <p:sp>
        <p:nvSpPr>
          <p:cNvPr id="25" name="TextBox 25"/>
          <p:cNvSpPr txBox="1"/>
          <p:nvPr/>
        </p:nvSpPr>
        <p:spPr>
          <a:xfrm>
            <a:off x="1943080" y="5934479"/>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3</a:t>
            </a:r>
          </a:p>
        </p:txBody>
      </p:sp>
      <p:sp>
        <p:nvSpPr>
          <p:cNvPr id="26" name="TextBox 26"/>
          <p:cNvSpPr txBox="1"/>
          <p:nvPr/>
        </p:nvSpPr>
        <p:spPr>
          <a:xfrm>
            <a:off x="1943080" y="7811077"/>
            <a:ext cx="2172391" cy="983961"/>
          </a:xfrm>
          <a:prstGeom prst="rect">
            <a:avLst/>
          </a:prstGeom>
        </p:spPr>
        <p:txBody>
          <a:bodyPr lIns="0" tIns="0" rIns="0" bIns="0" rtlCol="0" anchor="t">
            <a:spAutoFit/>
          </a:bodyPr>
          <a:lstStyle/>
          <a:p>
            <a:pPr algn="ctr">
              <a:lnSpc>
                <a:spcPts val="7334"/>
              </a:lnSpc>
            </a:pPr>
            <a:r>
              <a:rPr lang="en-US" sz="7334" dirty="0">
                <a:solidFill>
                  <a:srgbClr val="FFFFFF"/>
                </a:solidFill>
                <a:latin typeface="Sigmar One"/>
              </a:rPr>
              <a:t>4</a:t>
            </a:r>
          </a:p>
        </p:txBody>
      </p:sp>
      <p:sp>
        <p:nvSpPr>
          <p:cNvPr id="27" name="TextBox 27"/>
          <p:cNvSpPr txBox="1"/>
          <p:nvPr/>
        </p:nvSpPr>
        <p:spPr>
          <a:xfrm>
            <a:off x="3659766" y="7791104"/>
            <a:ext cx="11807131" cy="1077218"/>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Về</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Phía</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sinh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viên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đảm</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bảo</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cơ</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động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có</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thể</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dễ</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dàng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đăng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ký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thực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tập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và</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nôp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báo</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cáo</a:t>
            </a:r>
            <a:r>
              <a:rPr lang="en-US" sz="3014" dirty="0">
                <a:solidFill>
                  <a:srgbClr val="FFFFFF"/>
                </a:solidFill>
                <a:latin typeface="Sriracha" panose="020B0604020202020204" charset="-34"/>
                <a:cs typeface="Sriracha" panose="020B0604020202020204" charset="-34"/>
              </a:rPr>
              <a:t>.</a:t>
            </a:r>
          </a:p>
        </p:txBody>
      </p:sp>
      <p:sp>
        <p:nvSpPr>
          <p:cNvPr id="28" name="TextBox 28"/>
          <p:cNvSpPr txBox="1"/>
          <p:nvPr/>
        </p:nvSpPr>
        <p:spPr>
          <a:xfrm>
            <a:off x="3659766" y="5928568"/>
            <a:ext cx="11807131" cy="1077218"/>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Xây</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dựng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được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một</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quản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lý</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sinh</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viên</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thực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tập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với</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các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chức</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năng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đáp</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nhu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cầu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đặt</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ra.</a:t>
            </a:r>
            <a:endParaRPr lang="en-US" sz="3014" dirty="0">
              <a:solidFill>
                <a:srgbClr val="FFFFFF"/>
              </a:solidFill>
              <a:latin typeface="Sriracha" panose="020B0604020202020204" charset="-34"/>
              <a:cs typeface="Sriracha" panose="020B0604020202020204" charset="-34"/>
            </a:endParaRPr>
          </a:p>
        </p:txBody>
      </p:sp>
      <p:sp>
        <p:nvSpPr>
          <p:cNvPr id="29" name="TextBox 29"/>
          <p:cNvSpPr txBox="1"/>
          <p:nvPr/>
        </p:nvSpPr>
        <p:spPr>
          <a:xfrm>
            <a:off x="3659766" y="4172714"/>
            <a:ext cx="11807131" cy="1077218"/>
          </a:xfrm>
          <a:prstGeom prst="rect">
            <a:avLst/>
          </a:prstGeom>
        </p:spPr>
        <p:txBody>
          <a:bodyPr lIns="0" tIns="0" rIns="0" bIns="0" rtlCol="0" anchor="t">
            <a:spAutoFit/>
          </a:bodyPr>
          <a:lstStyle/>
          <a:p>
            <a:pPr>
              <a:lnSpc>
                <a:spcPts val="4219"/>
              </a:lnSpc>
              <a:spcBef>
                <a:spcPct val="0"/>
              </a:spcBef>
            </a:pPr>
            <a:r>
              <a:rPr lang="en-US" sz="3014" dirty="0" err="1">
                <a:solidFill>
                  <a:srgbClr val="FFFFFF"/>
                </a:solidFill>
                <a:latin typeface="Sriracha" panose="020B0604020202020204" charset="-34"/>
                <a:cs typeface="Sriracha" panose="020B0604020202020204" charset="-34"/>
              </a:rPr>
              <a:t>Tìm</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hiểu</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công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nghệ</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xây</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dựng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ứng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dụng</a:t>
            </a:r>
            <a:r>
              <a:rPr lang="en-US" sz="3014" dirty="0">
                <a:solidFill>
                  <a:srgbClr val="FFFFFF"/>
                </a:solidFill>
                <a:latin typeface="Sriracha" panose="020B0604020202020204" charset="-34"/>
                <a:cs typeface="Sriracha" panose="020B0604020202020204" charset="-34"/>
              </a:rPr>
              <a:t> </a:t>
            </a:r>
            <a:r>
              <a:rPr lang="en-US" sz="3014" dirty="0" err="1">
                <a:solidFill>
                  <a:srgbClr val="FFFFFF"/>
                </a:solidFill>
                <a:latin typeface="Sriracha" panose="020B0604020202020204" charset="-34"/>
                <a:cs typeface="Sriracha" panose="020B0604020202020204" charset="-34"/>
              </a:rPr>
              <a:t>bằng</a:t>
            </a:r>
            <a:r>
              <a:rPr lang="en-US" sz="3014" dirty="0">
                <a:solidFill>
                  <a:srgbClr val="FFFFFF"/>
                </a:solidFill>
                <a:latin typeface="Sriracha" panose="020B0604020202020204" charset="-34"/>
                <a:cs typeface="Sriracha" panose="020B0604020202020204" charset="-34"/>
              </a:rPr>
              <a:t> node.js &amp; express </a:t>
            </a:r>
            <a:r>
              <a:rPr lang="en-US" sz="3014" dirty="0" err="1">
                <a:solidFill>
                  <a:srgbClr val="FFFFFF"/>
                </a:solidFill>
                <a:latin typeface="Sriracha" panose="020B0604020202020204" charset="-34"/>
                <a:cs typeface="Sriracha" panose="020B0604020202020204" charset="-34"/>
              </a:rPr>
              <a:t>theo</a:t>
            </a:r>
            <a:r>
              <a:rPr lang="en-US" sz="3014" dirty="0">
                <a:solidFill>
                  <a:srgbClr val="FFFFFF"/>
                </a:solidFill>
                <a:latin typeface="Sriracha" panose="020B0604020202020204" charset="-34"/>
                <a:cs typeface="Sriracha" panose="020B0604020202020204" charset="-34"/>
              </a:rPr>
              <a:t> stack MERN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5" name="Group 5"/>
          <p:cNvGrpSpPr/>
          <p:nvPr/>
        </p:nvGrpSpPr>
        <p:grpSpPr>
          <a:xfrm>
            <a:off x="1028700" y="6172200"/>
            <a:ext cx="7640268" cy="3086100"/>
            <a:chOff x="0" y="0"/>
            <a:chExt cx="2012252" cy="812800"/>
          </a:xfrm>
        </p:grpSpPr>
        <p:sp>
          <p:nvSpPr>
            <p:cNvPr id="6" name="Freeform 6"/>
            <p:cNvSpPr/>
            <p:nvPr/>
          </p:nvSpPr>
          <p:spPr>
            <a:xfrm>
              <a:off x="0" y="0"/>
              <a:ext cx="2012252" cy="812800"/>
            </a:xfrm>
            <a:custGeom>
              <a:avLst/>
              <a:gdLst/>
              <a:ahLst/>
              <a:cxnLst/>
              <a:rect l="l" t="t" r="r" b="b"/>
              <a:pathLst>
                <a:path w="2012252" h="812800">
                  <a:moveTo>
                    <a:pt x="51679" y="0"/>
                  </a:moveTo>
                  <a:lnTo>
                    <a:pt x="1960573" y="0"/>
                  </a:lnTo>
                  <a:cubicBezTo>
                    <a:pt x="1989114" y="0"/>
                    <a:pt x="2012252" y="23137"/>
                    <a:pt x="2012252" y="51679"/>
                  </a:cubicBezTo>
                  <a:lnTo>
                    <a:pt x="2012252" y="761121"/>
                  </a:lnTo>
                  <a:cubicBezTo>
                    <a:pt x="2012252" y="789663"/>
                    <a:pt x="1989114" y="812800"/>
                    <a:pt x="1960573" y="812800"/>
                  </a:cubicBezTo>
                  <a:lnTo>
                    <a:pt x="51679" y="812800"/>
                  </a:lnTo>
                  <a:cubicBezTo>
                    <a:pt x="23137" y="812800"/>
                    <a:pt x="0" y="789663"/>
                    <a:pt x="0" y="761121"/>
                  </a:cubicBezTo>
                  <a:lnTo>
                    <a:pt x="0" y="51679"/>
                  </a:lnTo>
                  <a:cubicBezTo>
                    <a:pt x="0" y="23137"/>
                    <a:pt x="23137" y="0"/>
                    <a:pt x="51679" y="0"/>
                  </a:cubicBezTo>
                  <a:close/>
                </a:path>
              </a:pathLst>
            </a:custGeom>
            <a:solidFill>
              <a:srgbClr val="FFFFFF">
                <a:alpha val="69804"/>
              </a:srgbClr>
            </a:solidFill>
          </p:spPr>
        </p:sp>
        <p:sp>
          <p:nvSpPr>
            <p:cNvPr id="7" name="TextBox 7"/>
            <p:cNvSpPr txBox="1"/>
            <p:nvPr/>
          </p:nvSpPr>
          <p:spPr>
            <a:xfrm>
              <a:off x="0" y="-38100"/>
              <a:ext cx="2012252"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619032" y="6172200"/>
            <a:ext cx="7640268" cy="3086100"/>
            <a:chOff x="0" y="0"/>
            <a:chExt cx="2012252" cy="812800"/>
          </a:xfrm>
        </p:grpSpPr>
        <p:sp>
          <p:nvSpPr>
            <p:cNvPr id="9" name="Freeform 9"/>
            <p:cNvSpPr/>
            <p:nvPr/>
          </p:nvSpPr>
          <p:spPr>
            <a:xfrm>
              <a:off x="0" y="0"/>
              <a:ext cx="2012252" cy="812800"/>
            </a:xfrm>
            <a:custGeom>
              <a:avLst/>
              <a:gdLst/>
              <a:ahLst/>
              <a:cxnLst/>
              <a:rect l="l" t="t" r="r" b="b"/>
              <a:pathLst>
                <a:path w="2012252" h="812800">
                  <a:moveTo>
                    <a:pt x="51679" y="0"/>
                  </a:moveTo>
                  <a:lnTo>
                    <a:pt x="1960573" y="0"/>
                  </a:lnTo>
                  <a:cubicBezTo>
                    <a:pt x="1989114" y="0"/>
                    <a:pt x="2012252" y="23137"/>
                    <a:pt x="2012252" y="51679"/>
                  </a:cubicBezTo>
                  <a:lnTo>
                    <a:pt x="2012252" y="761121"/>
                  </a:lnTo>
                  <a:cubicBezTo>
                    <a:pt x="2012252" y="789663"/>
                    <a:pt x="1989114" y="812800"/>
                    <a:pt x="1960573" y="812800"/>
                  </a:cubicBezTo>
                  <a:lnTo>
                    <a:pt x="51679" y="812800"/>
                  </a:lnTo>
                  <a:cubicBezTo>
                    <a:pt x="23137" y="812800"/>
                    <a:pt x="0" y="789663"/>
                    <a:pt x="0" y="761121"/>
                  </a:cubicBezTo>
                  <a:lnTo>
                    <a:pt x="0" y="51679"/>
                  </a:lnTo>
                  <a:cubicBezTo>
                    <a:pt x="0" y="23137"/>
                    <a:pt x="23137" y="0"/>
                    <a:pt x="51679" y="0"/>
                  </a:cubicBezTo>
                  <a:close/>
                </a:path>
              </a:pathLst>
            </a:custGeom>
            <a:solidFill>
              <a:srgbClr val="FFFFFF">
                <a:alpha val="70980"/>
              </a:srgbClr>
            </a:solidFill>
          </p:spPr>
        </p:sp>
        <p:sp>
          <p:nvSpPr>
            <p:cNvPr id="10" name="TextBox 10"/>
            <p:cNvSpPr txBox="1"/>
            <p:nvPr/>
          </p:nvSpPr>
          <p:spPr>
            <a:xfrm>
              <a:off x="0" y="-38100"/>
              <a:ext cx="2012252"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739547" y="2930996"/>
            <a:ext cx="6218575" cy="4425007"/>
          </a:xfrm>
          <a:custGeom>
            <a:avLst/>
            <a:gdLst/>
            <a:ahLst/>
            <a:cxnLst/>
            <a:rect l="l" t="t" r="r" b="b"/>
            <a:pathLst>
              <a:path w="6218575" h="4425007">
                <a:moveTo>
                  <a:pt x="0" y="0"/>
                </a:moveTo>
                <a:lnTo>
                  <a:pt x="6218575" y="0"/>
                </a:lnTo>
                <a:lnTo>
                  <a:pt x="6218575" y="4425008"/>
                </a:lnTo>
                <a:lnTo>
                  <a:pt x="0" y="4425008"/>
                </a:lnTo>
                <a:lnTo>
                  <a:pt x="0" y="0"/>
                </a:lnTo>
                <a:close/>
              </a:path>
            </a:pathLst>
          </a:custGeom>
          <a:blipFill>
            <a:blip r:embed="rId2"/>
            <a:stretch>
              <a:fillRect/>
            </a:stretch>
          </a:blipFill>
        </p:spPr>
      </p:sp>
      <p:sp>
        <p:nvSpPr>
          <p:cNvPr id="12" name="Freeform 12"/>
          <p:cNvSpPr/>
          <p:nvPr/>
        </p:nvSpPr>
        <p:spPr>
          <a:xfrm>
            <a:off x="11570571" y="3116907"/>
            <a:ext cx="3737189" cy="3731715"/>
          </a:xfrm>
          <a:custGeom>
            <a:avLst/>
            <a:gdLst/>
            <a:ahLst/>
            <a:cxnLst/>
            <a:rect l="l" t="t" r="r" b="b"/>
            <a:pathLst>
              <a:path w="3737189" h="3731715">
                <a:moveTo>
                  <a:pt x="0" y="0"/>
                </a:moveTo>
                <a:lnTo>
                  <a:pt x="3737190" y="0"/>
                </a:lnTo>
                <a:lnTo>
                  <a:pt x="3737190" y="3731715"/>
                </a:lnTo>
                <a:lnTo>
                  <a:pt x="0" y="3731715"/>
                </a:lnTo>
                <a:lnTo>
                  <a:pt x="0" y="0"/>
                </a:lnTo>
                <a:close/>
              </a:path>
            </a:pathLst>
          </a:custGeom>
          <a:blipFill>
            <a:blip r:embed="rId3"/>
            <a:stretch>
              <a:fillRect/>
            </a:stretch>
          </a:blipFill>
        </p:spPr>
      </p:sp>
      <p:grpSp>
        <p:nvGrpSpPr>
          <p:cNvPr id="16" name="Group 15">
            <a:extLst>
              <a:ext uri="{FF2B5EF4-FFF2-40B4-BE49-F238E27FC236}">
                <a16:creationId xmlns:a16="http://schemas.microsoft.com/office/drawing/2014/main" xmlns="" id="{D28BC25C-06C0-448E-5D05-9635F30B8F6F}"/>
              </a:ext>
            </a:extLst>
          </p:cNvPr>
          <p:cNvGrpSpPr/>
          <p:nvPr/>
        </p:nvGrpSpPr>
        <p:grpSpPr>
          <a:xfrm>
            <a:off x="12112126" y="1028700"/>
            <a:ext cx="5147174" cy="1237644"/>
            <a:chOff x="12112126" y="1028700"/>
            <a:chExt cx="5147174" cy="1237644"/>
          </a:xfrm>
        </p:grpSpPr>
        <p:grpSp>
          <p:nvGrpSpPr>
            <p:cNvPr id="2" name="Group 2"/>
            <p:cNvGrpSpPr/>
            <p:nvPr/>
          </p:nvGrpSpPr>
          <p:grpSpPr>
            <a:xfrm>
              <a:off x="17039647" y="1028700"/>
              <a:ext cx="219653" cy="1237644"/>
              <a:chOff x="0" y="0"/>
              <a:chExt cx="57851" cy="325964"/>
            </a:xfrm>
          </p:grpSpPr>
          <p:sp>
            <p:nvSpPr>
              <p:cNvPr id="3" name="Freeform 3"/>
              <p:cNvSpPr/>
              <p:nvPr/>
            </p:nvSpPr>
            <p:spPr>
              <a:xfrm>
                <a:off x="0" y="0"/>
                <a:ext cx="57851" cy="325964"/>
              </a:xfrm>
              <a:custGeom>
                <a:avLst/>
                <a:gdLst/>
                <a:ahLst/>
                <a:cxnLst/>
                <a:rect l="l" t="t" r="r" b="b"/>
                <a:pathLst>
                  <a:path w="57851" h="325964">
                    <a:moveTo>
                      <a:pt x="0" y="0"/>
                    </a:moveTo>
                    <a:lnTo>
                      <a:pt x="57851" y="0"/>
                    </a:lnTo>
                    <a:lnTo>
                      <a:pt x="57851" y="325964"/>
                    </a:lnTo>
                    <a:lnTo>
                      <a:pt x="0" y="325964"/>
                    </a:lnTo>
                    <a:close/>
                  </a:path>
                </a:pathLst>
              </a:custGeom>
              <a:solidFill>
                <a:srgbClr val="DF4D17"/>
              </a:solidFill>
            </p:spPr>
          </p:sp>
          <p:sp>
            <p:nvSpPr>
              <p:cNvPr id="4" name="TextBox 4"/>
              <p:cNvSpPr txBox="1"/>
              <p:nvPr/>
            </p:nvSpPr>
            <p:spPr>
              <a:xfrm>
                <a:off x="0" y="-38100"/>
                <a:ext cx="57851" cy="364064"/>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2112126" y="1288449"/>
              <a:ext cx="4927521" cy="718145"/>
            </a:xfrm>
            <a:prstGeom prst="rect">
              <a:avLst/>
            </a:prstGeom>
          </p:spPr>
          <p:txBody>
            <a:bodyPr lIns="0" tIns="0" rIns="0" bIns="0" rtlCol="0" anchor="t">
              <a:spAutoFit/>
            </a:bodyPr>
            <a:lstStyle/>
            <a:p>
              <a:pPr algn="ctr">
                <a:lnSpc>
                  <a:spcPts val="5599"/>
                </a:lnSpc>
              </a:pPr>
              <a:r>
                <a:rPr lang="en-US" sz="3999" b="1" dirty="0" err="1">
                  <a:solidFill>
                    <a:srgbClr val="000000"/>
                  </a:solidFill>
                  <a:latin typeface="Sriracha" panose="020B0604020202020204" charset="-34"/>
                  <a:cs typeface="Sriracha" panose="020B0604020202020204" charset="-34"/>
                </a:rPr>
                <a:t>Công</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nghệ</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sử</a:t>
              </a:r>
              <a:r>
                <a:rPr lang="en-US" sz="3999" b="1" dirty="0">
                  <a:solidFill>
                    <a:srgbClr val="000000"/>
                  </a:solidFill>
                  <a:latin typeface="Sriracha" panose="020B0604020202020204" charset="-34"/>
                  <a:cs typeface="Sriracha" panose="020B0604020202020204" charset="-34"/>
                </a:rPr>
                <a:t> </a:t>
              </a:r>
              <a:r>
                <a:rPr lang="en-US" sz="3999" b="1" dirty="0" err="1">
                  <a:solidFill>
                    <a:srgbClr val="000000"/>
                  </a:solidFill>
                  <a:latin typeface="Sriracha" panose="020B0604020202020204" charset="-34"/>
                  <a:cs typeface="Sriracha" panose="020B0604020202020204" charset="-34"/>
                </a:rPr>
                <a:t>dụng</a:t>
              </a:r>
              <a:endParaRPr lang="en-US" sz="3999" b="1" dirty="0">
                <a:solidFill>
                  <a:srgbClr val="000000"/>
                </a:solidFill>
                <a:latin typeface="Sriracha" panose="020B0604020202020204" charset="-34"/>
                <a:cs typeface="Sriracha" panose="020B0604020202020204" charset="-34"/>
              </a:endParaRPr>
            </a:p>
          </p:txBody>
        </p:sp>
      </p:grpSp>
      <p:sp>
        <p:nvSpPr>
          <p:cNvPr id="14" name="TextBox 14"/>
          <p:cNvSpPr txBox="1"/>
          <p:nvPr/>
        </p:nvSpPr>
        <p:spPr>
          <a:xfrm>
            <a:off x="1256225" y="7464427"/>
            <a:ext cx="7185219" cy="1436291"/>
          </a:xfrm>
          <a:prstGeom prst="rect">
            <a:avLst/>
          </a:prstGeom>
        </p:spPr>
        <p:txBody>
          <a:bodyPr lIns="0" tIns="0" rIns="0" bIns="0" rtlCol="0" anchor="t">
            <a:spAutoFit/>
          </a:bodyPr>
          <a:lstStyle/>
          <a:p>
            <a:pPr algn="ctr">
              <a:lnSpc>
                <a:spcPts val="5599"/>
              </a:lnSpc>
            </a:pPr>
            <a:r>
              <a:rPr lang="en-US" sz="3999" dirty="0" err="1">
                <a:solidFill>
                  <a:srgbClr val="000000"/>
                </a:solidFill>
                <a:latin typeface="Sriracha" panose="020B0604020202020204" charset="-34"/>
                <a:cs typeface="Sriracha" panose="020B0604020202020204" charset="-34"/>
              </a:rPr>
              <a:t>Ngôn</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ngữ</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lập</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trình</a:t>
            </a:r>
            <a:r>
              <a:rPr lang="en-US" sz="3999" dirty="0">
                <a:solidFill>
                  <a:srgbClr val="000000"/>
                </a:solidFill>
                <a:latin typeface="Sriracha" panose="020B0604020202020204" charset="-34"/>
                <a:cs typeface="Sriracha" panose="020B0604020202020204" charset="-34"/>
              </a:rPr>
              <a:t> Node.js &amp; Express, React.js</a:t>
            </a:r>
          </a:p>
        </p:txBody>
      </p:sp>
      <p:sp>
        <p:nvSpPr>
          <p:cNvPr id="15" name="TextBox 15"/>
          <p:cNvSpPr txBox="1"/>
          <p:nvPr/>
        </p:nvSpPr>
        <p:spPr>
          <a:xfrm>
            <a:off x="10074081" y="7464427"/>
            <a:ext cx="6730170" cy="1436291"/>
          </a:xfrm>
          <a:prstGeom prst="rect">
            <a:avLst/>
          </a:prstGeom>
        </p:spPr>
        <p:txBody>
          <a:bodyPr lIns="0" tIns="0" rIns="0" bIns="0" rtlCol="0" anchor="t">
            <a:spAutoFit/>
          </a:bodyPr>
          <a:lstStyle/>
          <a:p>
            <a:pPr algn="ctr">
              <a:lnSpc>
                <a:spcPts val="5599"/>
              </a:lnSpc>
            </a:pPr>
            <a:r>
              <a:rPr lang="en-US" sz="3999" dirty="0" err="1">
                <a:solidFill>
                  <a:srgbClr val="000000"/>
                </a:solidFill>
                <a:latin typeface="Sriracha" panose="020B0604020202020204" charset="-34"/>
                <a:cs typeface="Sriracha" panose="020B0604020202020204" charset="-34"/>
              </a:rPr>
              <a:t>Hệ</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quản</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trị</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cơ</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sở</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dữ</a:t>
            </a:r>
            <a:r>
              <a:rPr lang="en-US" sz="3999" dirty="0">
                <a:solidFill>
                  <a:srgbClr val="000000"/>
                </a:solidFill>
                <a:latin typeface="Sriracha" panose="020B0604020202020204" charset="-34"/>
                <a:cs typeface="Sriracha" panose="020B0604020202020204" charset="-34"/>
              </a:rPr>
              <a:t> </a:t>
            </a:r>
            <a:r>
              <a:rPr lang="en-US" sz="3999" dirty="0" err="1">
                <a:solidFill>
                  <a:srgbClr val="000000"/>
                </a:solidFill>
                <a:latin typeface="Sriracha" panose="020B0604020202020204" charset="-34"/>
                <a:cs typeface="Sriracha" panose="020B0604020202020204" charset="-34"/>
              </a:rPr>
              <a:t>liệu</a:t>
            </a:r>
            <a:r>
              <a:rPr lang="en-US" sz="3999" dirty="0">
                <a:solidFill>
                  <a:srgbClr val="000000"/>
                </a:solidFill>
                <a:latin typeface="Sriracha" panose="020B0604020202020204" charset="-34"/>
                <a:cs typeface="Sriracha" panose="020B0604020202020204" charset="-34"/>
              </a:rPr>
              <a:t> MongoDB</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1050</Words>
  <Application>Microsoft Office PowerPoint</Application>
  <PresentationFormat>Custom</PresentationFormat>
  <Paragraphs>114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Sriracha Bold</vt:lpstr>
      <vt:lpstr>Sigmar One</vt:lpstr>
      <vt:lpstr>Sansita Bold</vt:lpstr>
      <vt:lpstr>Calibri</vt:lpstr>
      <vt:lpstr>Sriracha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dc:title>
  <dc:creator>HP</dc:creator>
  <cp:lastModifiedBy>Windows User</cp:lastModifiedBy>
  <cp:revision>18</cp:revision>
  <dcterms:created xsi:type="dcterms:W3CDTF">2006-08-16T00:00:00Z</dcterms:created>
  <dcterms:modified xsi:type="dcterms:W3CDTF">2024-05-12T02:44:57Z</dcterms:modified>
  <dc:identifier>DAF5b5If2-Q</dc:identifier>
</cp:coreProperties>
</file>